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Pretendard Bold" charset="1" panose="02000803000000020004"/>
      <p:regular r:id="rId29"/>
    </p:embeddedFont>
    <p:embeddedFont>
      <p:font typeface="Bebas Neue" charset="1" panose="00000500000000000000"/>
      <p:regular r:id="rId30"/>
    </p:embeddedFont>
    <p:embeddedFont>
      <p:font typeface="Pretendard" charset="1" panose="0200050300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7.png" Type="http://schemas.openxmlformats.org/officeDocument/2006/relationships/image"/><Relationship Id="rId7" Target="https://www.donga.com/news/article/all/20220305/112179656/2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8.png" Type="http://schemas.openxmlformats.org/officeDocument/2006/relationships/image"/><Relationship Id="rId4" Target="../media/image16.jpeg" Type="http://schemas.openxmlformats.org/officeDocument/2006/relationships/image"/><Relationship Id="rId5" Target="https://www.kyeongin.com/article/1741439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https://www.yna.co.kr/view/AKR20250530075800065" TargetMode="External" Type="http://schemas.openxmlformats.org/officeDocument/2006/relationships/hyperlink"/><Relationship Id="rId4" Target="../media/image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q5TMKMrc.mp4" Type="http://schemas.openxmlformats.org/officeDocument/2006/relationships/video"/><Relationship Id="rId11" Target="../media/VAGq5TMKMrc.mp4" Type="http://schemas.microsoft.com/office/2007/relationships/media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png" Type="http://schemas.openxmlformats.org/officeDocument/2006/relationships/image"/><Relationship Id="rId15" Target="../media/image27.svg" Type="http://schemas.openxmlformats.org/officeDocument/2006/relationships/image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jpeg" Type="http://schemas.openxmlformats.org/officeDocument/2006/relationships/image"/><Relationship Id="rId7" Target="../media/VAGq5Vc-D3g.mp4" Type="http://schemas.openxmlformats.org/officeDocument/2006/relationships/video"/><Relationship Id="rId8" Target="../media/VAGq5Vc-D3g.mp4" Type="http://schemas.microsoft.com/office/2007/relationships/media"/><Relationship Id="rId9" Target="../media/image2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jpeg" Type="http://schemas.openxmlformats.org/officeDocument/2006/relationships/image"/><Relationship Id="rId11" Target="../media/VAGq5fJIrDg.mp4" Type="http://schemas.openxmlformats.org/officeDocument/2006/relationships/video"/><Relationship Id="rId12" Target="../media/VAGq5fJIrDg.mp4" Type="http://schemas.microsoft.com/office/2007/relationships/media"/><Relationship Id="rId13" Target="../media/image32.jpeg" Type="http://schemas.openxmlformats.org/officeDocument/2006/relationships/image"/><Relationship Id="rId14" Target="../media/VAGq5eKzTFg.mp4" Type="http://schemas.openxmlformats.org/officeDocument/2006/relationships/video"/><Relationship Id="rId15" Target="../media/VAGq5eKzTFg.mp4" Type="http://schemas.microsoft.com/office/2007/relationships/media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35.jpeg" Type="http://schemas.openxmlformats.org/officeDocument/2006/relationships/image"/><Relationship Id="rId19" Target="../media/VAGrRBCed7Q.mp4" Type="http://schemas.openxmlformats.org/officeDocument/2006/relationships/video"/><Relationship Id="rId2" Target="../media/image18.png" Type="http://schemas.openxmlformats.org/officeDocument/2006/relationships/image"/><Relationship Id="rId20" Target="../media/VAGrRBCed7Q.mp4" Type="http://schemas.microsoft.com/office/2007/relationships/media"/><Relationship Id="rId3" Target="../media/image19.png" Type="http://schemas.openxmlformats.org/officeDocument/2006/relationships/image"/><Relationship Id="rId4" Target="../media/image29.jpeg" Type="http://schemas.openxmlformats.org/officeDocument/2006/relationships/image"/><Relationship Id="rId5" Target="../media/VAGq5QaoXKI.mp4" Type="http://schemas.openxmlformats.org/officeDocument/2006/relationships/video"/><Relationship Id="rId6" Target="../media/VAGq5QaoXKI.mp4" Type="http://schemas.microsoft.com/office/2007/relationships/media"/><Relationship Id="rId7" Target="../media/image30.jpeg" Type="http://schemas.openxmlformats.org/officeDocument/2006/relationships/image"/><Relationship Id="rId8" Target="../media/VAGq5S0JPrs.mp4" Type="http://schemas.openxmlformats.org/officeDocument/2006/relationships/video"/><Relationship Id="rId9" Target="../media/VAGq5S0JPrs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37.jpeg" Type="http://schemas.openxmlformats.org/officeDocument/2006/relationships/image"/><Relationship Id="rId5" Target="../media/VAGq5b2FjsA.mp4" Type="http://schemas.openxmlformats.org/officeDocument/2006/relationships/video"/><Relationship Id="rId6" Target="../media/VAGq5b2FjsA.mp4" Type="http://schemas.microsoft.com/office/2007/relationships/media"/><Relationship Id="rId7" Target="../media/image38.jpeg" Type="http://schemas.openxmlformats.org/officeDocument/2006/relationships/image"/><Relationship Id="rId8" Target="../media/image39.png" Type="http://schemas.openxmlformats.org/officeDocument/2006/relationships/image"/><Relationship Id="rId9" Target="../media/image4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12" Target="https://www.youtube.com/watch?v=d6rWn_Ibjg8" TargetMode="External" Type="http://schemas.openxmlformats.org/officeDocument/2006/relationships/hyperlink"/><Relationship Id="rId2" Target="../media/image4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https://www.youtube.com/watch?v=d6rWn_Ibjg8" TargetMode="External" Type="http://schemas.openxmlformats.org/officeDocument/2006/relationships/hyperlink"/><Relationship Id="rId6" Target="../media/image44.png" Type="http://schemas.openxmlformats.org/officeDocument/2006/relationships/image"/><Relationship Id="rId7" Target="https://www.truthdaily.co.kr/news/articleView.html?idxno=101" TargetMode="External" Type="http://schemas.openxmlformats.org/officeDocument/2006/relationships/hyperlink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svg" Type="http://schemas.openxmlformats.org/officeDocument/2006/relationships/image"/><Relationship Id="rId2" Target="../media/image4.png" Type="http://schemas.openxmlformats.org/officeDocument/2006/relationships/image"/><Relationship Id="rId3" Target="../media/image42.png" Type="http://schemas.openxmlformats.org/officeDocument/2006/relationships/image"/><Relationship Id="rId4" Target="../media/image49.jpeg" Type="http://schemas.openxmlformats.org/officeDocument/2006/relationships/image"/><Relationship Id="rId5" Target="../media/VAGq5gFAicI.mp4" Type="http://schemas.openxmlformats.org/officeDocument/2006/relationships/video"/><Relationship Id="rId6" Target="../media/VAGq5gFAicI.mp4" Type="http://schemas.microsoft.com/office/2007/relationships/media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54.jpeg" Type="http://schemas.openxmlformats.org/officeDocument/2006/relationships/image"/><Relationship Id="rId5" Target="../media/VAGq5-kg0sY.mp4" Type="http://schemas.openxmlformats.org/officeDocument/2006/relationships/video"/><Relationship Id="rId6" Target="../media/VAGq5-kg0sY.mp4" Type="http://schemas.microsoft.com/office/2007/relationships/media"/><Relationship Id="rId7" Target="../media/image5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https://www.ytn.co.kr/_ln/0103_202506021153027788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https://www.chosun.com/national/court_law/2025/06/01/VTJIF7EGSRBS5GOE2QVBP6NSQM/" TargetMode="External" Type="http://schemas.openxmlformats.org/officeDocument/2006/relationships/hyperlink"/><Relationship Id="rId5" Target="https://www.youtube.com/watch?v=VzoIxDHq8fM" TargetMode="External" Type="http://schemas.openxmlformats.org/officeDocument/2006/relationships/hyperlink"/><Relationship Id="rId6" Target="https://www.joongang.co.kr/article/25340527" TargetMode="External" Type="http://schemas.openxmlformats.org/officeDocument/2006/relationships/hyperlink"/><Relationship Id="rId7" Target="https://www.mk.co.kr/news/politics/11332217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https://www.yna.co.kr/view/AKR20250529147152004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https://www.donga.com/news/Politics/article/all/20250529/131713492/1" TargetMode="External" Type="http://schemas.openxmlformats.org/officeDocument/2006/relationships/hyperlink"/><Relationship Id="rId5" Target="https://www.youtube.com/watch?v=WKprRt5N4HM" TargetMode="External" Type="http://schemas.openxmlformats.org/officeDocument/2006/relationships/hyperlink"/><Relationship Id="rId6" Target="https://www.joongang.co.kr/article/25339915" TargetMode="External" Type="http://schemas.openxmlformats.org/officeDocument/2006/relationships/hyperlink"/><Relationship Id="rId7" Target="https://www.yna.co.kr/view/AKR20250529147152004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8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.png" Type="http://schemas.openxmlformats.org/officeDocument/2006/relationships/image"/><Relationship Id="rId4" Target="../media/image12.jpeg" Type="http://schemas.openxmlformats.org/officeDocument/2006/relationships/image"/><Relationship Id="rId5" Target="../media/VAGq4z8S2Ew.mp4" Type="http://schemas.openxmlformats.org/officeDocument/2006/relationships/video"/><Relationship Id="rId6" Target="../media/VAGq4z8S2Ew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0031" y="9351544"/>
            <a:ext cx="740300" cy="70556"/>
            <a:chOff x="0" y="0"/>
            <a:chExt cx="987066" cy="940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0" y="0"/>
            <a:ext cx="16285488" cy="10287000"/>
          </a:xfrm>
          <a:custGeom>
            <a:avLst/>
            <a:gdLst/>
            <a:ahLst/>
            <a:cxnLst/>
            <a:rect r="r" b="b" t="t" l="l"/>
            <a:pathLst>
              <a:path h="10287000" w="16285488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" r="0" b="-3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9984864" y="1929442"/>
            <a:ext cx="11883074" cy="8024190"/>
          </a:xfrm>
          <a:custGeom>
            <a:avLst/>
            <a:gdLst/>
            <a:ahLst/>
            <a:cxnLst/>
            <a:rect r="r" b="b" t="t" l="l"/>
            <a:pathLst>
              <a:path h="8024190" w="11883074">
                <a:moveTo>
                  <a:pt x="0" y="0"/>
                </a:moveTo>
                <a:lnTo>
                  <a:pt x="11883074" y="0"/>
                </a:lnTo>
                <a:lnTo>
                  <a:pt x="11883074" y="8024190"/>
                </a:lnTo>
                <a:lnTo>
                  <a:pt x="0" y="8024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09155" y="3765316"/>
            <a:ext cx="13298128" cy="2015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86"/>
              </a:lnSpc>
            </a:pPr>
            <a:r>
              <a:rPr lang="en-US" b="true" sz="11775">
                <a:solidFill>
                  <a:srgbClr val="C52F18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6.3 대통령선거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-3671235" y="5025573"/>
            <a:ext cx="9434242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982">
                <a:solidFill>
                  <a:srgbClr val="C52F18"/>
                </a:solidFill>
                <a:latin typeface="Bebas Neue"/>
                <a:ea typeface="Bebas Neue"/>
                <a:cs typeface="Bebas Neue"/>
                <a:sym typeface="Bebas Neue"/>
              </a:rPr>
              <a:t>The Silent Collapse of Democracy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70781" y="5865337"/>
            <a:ext cx="6591830" cy="622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풀리지 않는 부정선거 의혹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-1664850" y="5780773"/>
            <a:ext cx="6348011" cy="6348011"/>
          </a:xfrm>
          <a:custGeom>
            <a:avLst/>
            <a:gdLst/>
            <a:ahLst/>
            <a:cxnLst/>
            <a:rect r="r" b="b" t="t" l="l"/>
            <a:pathLst>
              <a:path h="6348011" w="6348011">
                <a:moveTo>
                  <a:pt x="0" y="0"/>
                </a:moveTo>
                <a:lnTo>
                  <a:pt x="6348010" y="0"/>
                </a:lnTo>
                <a:lnTo>
                  <a:pt x="6348010" y="6348011"/>
                </a:lnTo>
                <a:lnTo>
                  <a:pt x="0" y="6348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8389" cy="279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67375" y="1028700"/>
            <a:ext cx="6115670" cy="13306989"/>
          </a:xfrm>
          <a:custGeom>
            <a:avLst/>
            <a:gdLst/>
            <a:ahLst/>
            <a:cxnLst/>
            <a:rect r="r" b="b" t="t" l="l"/>
            <a:pathLst>
              <a:path h="13306989" w="6115670">
                <a:moveTo>
                  <a:pt x="0" y="0"/>
                </a:moveTo>
                <a:lnTo>
                  <a:pt x="6115670" y="0"/>
                </a:lnTo>
                <a:lnTo>
                  <a:pt x="6115670" y="13306989"/>
                </a:lnTo>
                <a:lnTo>
                  <a:pt x="0" y="13306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69277" y="4039958"/>
            <a:ext cx="3825513" cy="6771157"/>
          </a:xfrm>
          <a:custGeom>
            <a:avLst/>
            <a:gdLst/>
            <a:ahLst/>
            <a:cxnLst/>
            <a:rect r="r" b="b" t="t" l="l"/>
            <a:pathLst>
              <a:path h="6771157" w="3825513">
                <a:moveTo>
                  <a:pt x="0" y="0"/>
                </a:moveTo>
                <a:lnTo>
                  <a:pt x="3825513" y="0"/>
                </a:lnTo>
                <a:lnTo>
                  <a:pt x="3825513" y="6771158"/>
                </a:lnTo>
                <a:lnTo>
                  <a:pt x="0" y="677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92044" y="-5389611"/>
            <a:ext cx="7211241" cy="15676611"/>
          </a:xfrm>
          <a:custGeom>
            <a:avLst/>
            <a:gdLst/>
            <a:ahLst/>
            <a:cxnLst/>
            <a:rect r="r" b="b" t="t" l="l"/>
            <a:pathLst>
              <a:path h="15676611" w="7211241">
                <a:moveTo>
                  <a:pt x="0" y="0"/>
                </a:moveTo>
                <a:lnTo>
                  <a:pt x="7211241" y="0"/>
                </a:lnTo>
                <a:lnTo>
                  <a:pt x="7211241" y="15676611"/>
                </a:lnTo>
                <a:lnTo>
                  <a:pt x="0" y="1567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7750" y="2372494"/>
            <a:ext cx="10703439" cy="4636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31"/>
              </a:lnSpc>
            </a:pP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선관위는</a:t>
            </a: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해당 투표용지를 회수한 후 밀봉 조치하고, 사실관계를 조사한 결과 </a:t>
            </a:r>
          </a:p>
          <a:p>
            <a:pPr algn="just">
              <a:lnSpc>
                <a:spcPts val="3531"/>
              </a:lnSpc>
            </a:pPr>
            <a:r>
              <a:rPr lang="en-US" b="true" sz="2338" spc="-58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신고자에게 자작극 정황</a:t>
            </a: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이 있다고 판단해 법적 대응에 착수했다고 밝혔다.</a:t>
            </a:r>
          </a:p>
          <a:p>
            <a:pPr algn="just">
              <a:lnSpc>
                <a:spcPts val="3531"/>
              </a:lnSpc>
            </a:pPr>
          </a:p>
          <a:p>
            <a:pPr algn="just">
              <a:lnSpc>
                <a:spcPts val="3531"/>
              </a:lnSpc>
            </a:pP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다</a:t>
            </a: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만, </a:t>
            </a:r>
            <a:r>
              <a:rPr lang="en-US" b="true" sz="2338" spc="-58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유사한 사례는 2022년에도 발생</a:t>
            </a: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한 적이 있다. </a:t>
            </a:r>
            <a:r>
              <a:rPr lang="en-US" b="true" sz="2338" spc="-58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당시 </a:t>
            </a:r>
            <a:r>
              <a:rPr lang="en-US" b="true" sz="2338" spc="-58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선관위는 이를 </a:t>
            </a:r>
          </a:p>
          <a:p>
            <a:pPr algn="just">
              <a:lnSpc>
                <a:spcPts val="3531"/>
              </a:lnSpc>
            </a:pPr>
            <a:r>
              <a:rPr lang="en-US" b="true" sz="2338" spc="-58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투표용지 관리의 미흡으로 인한 행정적 실수로 판단하고 공식 사과한 바 있다.</a:t>
            </a:r>
          </a:p>
          <a:p>
            <a:pPr algn="just">
              <a:lnSpc>
                <a:spcPts val="3531"/>
              </a:lnSpc>
            </a:pPr>
            <a:r>
              <a:rPr lang="en-US" sz="2338" spc="-58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한편, 이번 사건의 신고자는 현재 1인 시위를 벌이고 있는 것으로 전해졌다.</a:t>
            </a:r>
          </a:p>
          <a:p>
            <a:pPr algn="just">
              <a:lnSpc>
                <a:spcPts val="3531"/>
              </a:lnSpc>
            </a:pPr>
          </a:p>
          <a:p>
            <a:pPr algn="just">
              <a:lnSpc>
                <a:spcPts val="3531"/>
              </a:lnSpc>
            </a:pPr>
          </a:p>
          <a:p>
            <a:pPr algn="just">
              <a:lnSpc>
                <a:spcPts val="3531"/>
              </a:lnSpc>
            </a:pPr>
          </a:p>
          <a:p>
            <a:pPr algn="just">
              <a:lnSpc>
                <a:spcPts val="2474"/>
              </a:lnSpc>
            </a:pPr>
          </a:p>
          <a:p>
            <a:pPr algn="just">
              <a:lnSpc>
                <a:spcPts val="2474"/>
              </a:lnSpc>
            </a:pPr>
          </a:p>
        </p:txBody>
      </p:sp>
      <p:sp>
        <p:nvSpPr>
          <p:cNvPr name="Freeform 10" id="10">
            <a:hlinkClick r:id="rId7" tooltip="https://www.donga.com/news/article/all/20220305/112179656/2"/>
          </p:cNvPr>
          <p:cNvSpPr/>
          <p:nvPr/>
        </p:nvSpPr>
        <p:spPr>
          <a:xfrm flipH="false" flipV="false" rot="0">
            <a:off x="4868437" y="6191164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99494" y="8364946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동아일보 기사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87821" y="8867748"/>
            <a:ext cx="3896994" cy="603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8389" cy="279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282613" y="-3644562"/>
            <a:ext cx="8761821" cy="11682428"/>
          </a:xfrm>
          <a:custGeom>
            <a:avLst/>
            <a:gdLst/>
            <a:ahLst/>
            <a:cxnLst/>
            <a:rect r="r" b="b" t="t" l="l"/>
            <a:pathLst>
              <a:path h="11682428" w="8761821">
                <a:moveTo>
                  <a:pt x="0" y="0"/>
                </a:moveTo>
                <a:lnTo>
                  <a:pt x="8761822" y="0"/>
                </a:lnTo>
                <a:lnTo>
                  <a:pt x="8761822" y="11682428"/>
                </a:lnTo>
                <a:lnTo>
                  <a:pt x="0" y="1168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7750" y="1974546"/>
            <a:ext cx="11781568" cy="2098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 spc="-4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그러나</a:t>
            </a:r>
          </a:p>
          <a:p>
            <a:pPr algn="l">
              <a:lnSpc>
                <a:spcPts val="5606"/>
              </a:lnSpc>
            </a:pPr>
            <a:r>
              <a:rPr lang="en-US" b="true" sz="4004" spc="-40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경찰 수사 결과, 해당 사건은 투표사무원의 </a:t>
            </a:r>
          </a:p>
          <a:p>
            <a:pPr algn="l">
              <a:lnSpc>
                <a:spcPts val="5606"/>
              </a:lnSpc>
            </a:pPr>
            <a:r>
              <a:rPr lang="en-US" b="true" sz="4004" spc="-40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업무상 과실로 인해 발생한 것으로 확인됐다.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7750" y="4400987"/>
            <a:ext cx="10396531" cy="410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24"/>
              </a:lnSpc>
            </a:pP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경찰이 A씨를 비롯해 사건 당일 A씨보다 먼저 투표한 </a:t>
            </a: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관외 투표자 B씨, </a:t>
            </a: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투표사무원, 참관인, 선관위 관계자 등을 상대로 조사를 진행한 결과, </a:t>
            </a: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이번 사건은 투표사무원의 업무상 실수로 발생한 것으로 확인됐다.</a:t>
            </a:r>
          </a:p>
          <a:p>
            <a:pPr algn="just">
              <a:lnSpc>
                <a:spcPts val="3624"/>
              </a:lnSpc>
            </a:pP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조사에 따르면, A씨보다 먼저 투표한 B씨는 기표소에서 투표를 마친 후 </a:t>
            </a: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회송용</a:t>
            </a: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봉투를 2개 받은 사실을 인지했으며, 이는 투표사무원이</a:t>
            </a: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투표용지 1매와 </a:t>
            </a: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회송용 봉투 1개를 교부해야 하는 절차를 위반하고, 실수로 봉투를 2개 </a:t>
            </a: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전달한 데서 비롯된 것으로 밝혀졌다.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4614862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0"/>
            <a:ext cx="5401565" cy="10287000"/>
          </a:xfrm>
          <a:custGeom>
            <a:avLst/>
            <a:gdLst/>
            <a:ahLst/>
            <a:cxnLst/>
            <a:rect r="r" b="b" t="t" l="l"/>
            <a:pathLst>
              <a:path h="10287000" w="5401565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" r="0" b="-8"/>
            </a:stretch>
          </a:blipFill>
        </p:spPr>
      </p:sp>
      <p:sp>
        <p:nvSpPr>
          <p:cNvPr name="Freeform 5" id="5">
            <a:hlinkClick r:id="rId5" tooltip="https://www.kyeongin.com/article/1741439"/>
          </p:cNvPr>
          <p:cNvSpPr/>
          <p:nvPr/>
        </p:nvSpPr>
        <p:spPr>
          <a:xfrm flipH="false" flipV="false" rot="0">
            <a:off x="13640399" y="1878560"/>
            <a:ext cx="3893637" cy="6356958"/>
          </a:xfrm>
          <a:custGeom>
            <a:avLst/>
            <a:gdLst/>
            <a:ahLst/>
            <a:cxnLst/>
            <a:rect r="r" b="b" t="t" l="l"/>
            <a:pathLst>
              <a:path h="6356958" w="3893637">
                <a:moveTo>
                  <a:pt x="0" y="0"/>
                </a:moveTo>
                <a:lnTo>
                  <a:pt x="3893637" y="0"/>
                </a:lnTo>
                <a:lnTo>
                  <a:pt x="389363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47750" y="1704975"/>
            <a:ext cx="8736983" cy="1708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투표함에 지난 22대 총선 </a:t>
            </a:r>
          </a:p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투표용지 발견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7750" y="4971314"/>
            <a:ext cx="11491868" cy="227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2025년 5월 30일 오전, 경기도 부천시 신흥동과 김포시 장기동 사전투표소에서 사전투표 개시 전에 투표함을 점검하던 중에 2024년 총선 투표용지 각 1장씩이 발견됐다. </a:t>
            </a:r>
          </a:p>
          <a:p>
            <a:pPr algn="just">
              <a:lnSpc>
                <a:spcPts val="3624"/>
              </a:lnSpc>
            </a:pPr>
          </a:p>
          <a:p>
            <a:pPr algn="just">
              <a:lnSpc>
                <a:spcPts val="3624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두 용지 모두 기표·관인된 상태였으며, 선관위는 정전기 등으로 투표함 벽에 붙어 개표 당시 누락된 것으로 추정했으며 관리 부실을 인정하고 경위 조사에 착수했다.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37042" y="8278536"/>
            <a:ext cx="3896994" cy="603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84252" y="1478280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-15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선거 개표 참관인 및 부정선거방지대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8389" cy="279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>
            <a:hlinkClick r:id="rId3" tooltip="https://www.yna.co.kr/view/AKR20250530075800065"/>
          </p:cNvPr>
          <p:cNvSpPr/>
          <p:nvPr/>
        </p:nvSpPr>
        <p:spPr>
          <a:xfrm flipH="false" flipV="false" rot="0">
            <a:off x="11844219" y="2819622"/>
            <a:ext cx="7379582" cy="7379582"/>
          </a:xfrm>
          <a:custGeom>
            <a:avLst/>
            <a:gdLst/>
            <a:ahLst/>
            <a:cxnLst/>
            <a:rect r="r" b="b" t="t" l="l"/>
            <a:pathLst>
              <a:path h="7379582" w="7379582">
                <a:moveTo>
                  <a:pt x="0" y="0"/>
                </a:moveTo>
                <a:lnTo>
                  <a:pt x="7379582" y="0"/>
                </a:lnTo>
                <a:lnTo>
                  <a:pt x="7379582" y="7379582"/>
                </a:lnTo>
                <a:lnTo>
                  <a:pt x="0" y="7379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7750" y="4129442"/>
            <a:ext cx="13313314" cy="312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4"/>
              </a:lnSpc>
            </a:pPr>
            <a:r>
              <a:rPr lang="en-US" sz="2499" spc="-62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투표함 관리</a:t>
            </a:r>
            <a:r>
              <a:rPr lang="en-US" sz="2499" spc="-62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부실</a:t>
            </a:r>
          </a:p>
          <a:p>
            <a:pPr algn="l">
              <a:lnSpc>
                <a:spcPts val="2717"/>
              </a:lnSpc>
            </a:pPr>
            <a:r>
              <a:rPr lang="en-US" sz="1799" spc="-44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사전투표 시작 전에 확인 절차를 거쳤음에도 지난해 총선용 기표지가 남아 있었다는 점은, </a:t>
            </a:r>
          </a:p>
          <a:p>
            <a:pPr algn="l">
              <a:lnSpc>
                <a:spcPts val="2717"/>
              </a:lnSpc>
            </a:pPr>
            <a:r>
              <a:rPr lang="en-US" sz="1799" spc="-44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투표함 청결 점검과 봉인 절차가 제대로 이뤄지지 않았다고 보일 가능성이 있다.</a:t>
            </a:r>
          </a:p>
          <a:p>
            <a:pPr algn="l">
              <a:lnSpc>
                <a:spcPts val="2717"/>
              </a:lnSpc>
            </a:pPr>
          </a:p>
          <a:p>
            <a:pPr algn="l">
              <a:lnSpc>
                <a:spcPts val="3774"/>
              </a:lnSpc>
            </a:pPr>
            <a:r>
              <a:rPr lang="en-US" sz="2499" spc="-62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유권자의 소중한 권리 무시</a:t>
            </a:r>
          </a:p>
          <a:p>
            <a:pPr algn="l">
              <a:lnSpc>
                <a:spcPts val="2717"/>
              </a:lnSpc>
            </a:pPr>
            <a:r>
              <a:rPr lang="en-US" sz="1799" spc="-44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발견된 투표지가 지난해 기표된 것이었기 때문에, 그때 실제로 투표했지만 </a:t>
            </a:r>
          </a:p>
          <a:p>
            <a:pPr algn="l">
              <a:lnSpc>
                <a:spcPts val="2717"/>
              </a:lnSpc>
            </a:pPr>
            <a:r>
              <a:rPr lang="en-US" sz="1799" spc="-44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결과에 반영되지 않은 표심이 존재했다는 의미로, 투표권이 실질적으로 박탈되었을 가능성이 있다.</a:t>
            </a:r>
          </a:p>
          <a:p>
            <a:pPr algn="l">
              <a:lnSpc>
                <a:spcPts val="3774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0031" y="9351544"/>
            <a:ext cx="740300" cy="70556"/>
            <a:chOff x="0" y="0"/>
            <a:chExt cx="987066" cy="940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94074" cy="9407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225778" y="0"/>
              <a:ext cx="94074" cy="94074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447638" y="0"/>
              <a:ext cx="94074" cy="94074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670311" y="0"/>
              <a:ext cx="94074" cy="94074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892992" y="0"/>
              <a:ext cx="94074" cy="94074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60000"/>
              </a:solidFill>
            </p:spPr>
          </p:sp>
        </p:grpSp>
      </p:grpSp>
      <p:sp>
        <p:nvSpPr>
          <p:cNvPr name="Freeform 13" id="13"/>
          <p:cNvSpPr/>
          <p:nvPr/>
        </p:nvSpPr>
        <p:spPr>
          <a:xfrm flipH="false" flipV="false" rot="0">
            <a:off x="0" y="0"/>
            <a:ext cx="16285488" cy="10287000"/>
          </a:xfrm>
          <a:custGeom>
            <a:avLst/>
            <a:gdLst/>
            <a:ahLst/>
            <a:cxnLst/>
            <a:rect r="r" b="b" t="t" l="l"/>
            <a:pathLst>
              <a:path h="10287000" w="16285488">
                <a:moveTo>
                  <a:pt x="0" y="0"/>
                </a:moveTo>
                <a:lnTo>
                  <a:pt x="16285488" y="0"/>
                </a:lnTo>
                <a:lnTo>
                  <a:pt x="162854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" r="0" b="-3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903951" y="5143500"/>
            <a:ext cx="6348011" cy="6348011"/>
          </a:xfrm>
          <a:custGeom>
            <a:avLst/>
            <a:gdLst/>
            <a:ahLst/>
            <a:cxnLst/>
            <a:rect r="r" b="b" t="t" l="l"/>
            <a:pathLst>
              <a:path h="6348011" w="6348011">
                <a:moveTo>
                  <a:pt x="0" y="0"/>
                </a:moveTo>
                <a:lnTo>
                  <a:pt x="6348011" y="0"/>
                </a:lnTo>
                <a:lnTo>
                  <a:pt x="6348011" y="6348011"/>
                </a:lnTo>
                <a:lnTo>
                  <a:pt x="0" y="634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484743" y="270721"/>
            <a:ext cx="8010366" cy="10016279"/>
          </a:xfrm>
          <a:custGeom>
            <a:avLst/>
            <a:gdLst/>
            <a:ahLst/>
            <a:cxnLst/>
            <a:rect r="r" b="b" t="t" l="l"/>
            <a:pathLst>
              <a:path h="10016279" w="8010366">
                <a:moveTo>
                  <a:pt x="0" y="0"/>
                </a:moveTo>
                <a:lnTo>
                  <a:pt x="8010366" y="0"/>
                </a:lnTo>
                <a:lnTo>
                  <a:pt x="8010366" y="10016279"/>
                </a:lnTo>
                <a:lnTo>
                  <a:pt x="0" y="10016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21299" y="3458541"/>
            <a:ext cx="12604574" cy="3204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b="true" sz="9200" spc="-92">
                <a:solidFill>
                  <a:srgbClr val="C52F18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기타 </a:t>
            </a:r>
            <a:r>
              <a:rPr lang="en-US" b="true" sz="9200" spc="-92">
                <a:solidFill>
                  <a:srgbClr val="C52F18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부정선거 관련 </a:t>
            </a:r>
          </a:p>
          <a:p>
            <a:pPr algn="ctr">
              <a:lnSpc>
                <a:spcPts val="12880"/>
              </a:lnSpc>
            </a:pPr>
            <a:r>
              <a:rPr lang="en-US" b="true" sz="9200" spc="-92">
                <a:solidFill>
                  <a:srgbClr val="C52F18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의혹 및 참고자료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-3834857" y="4927323"/>
            <a:ext cx="9761487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spc="982">
                <a:solidFill>
                  <a:srgbClr val="C52F18"/>
                </a:solidFill>
                <a:latin typeface="Bebas Neue"/>
                <a:ea typeface="Bebas Neue"/>
                <a:cs typeface="Bebas Neue"/>
                <a:sym typeface="Bebas Neue"/>
              </a:rPr>
              <a:t>The Silent Collapse of Democracy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6713220"/>
          </a:xfrm>
          <a:custGeom>
            <a:avLst/>
            <a:gdLst/>
            <a:ahLst/>
            <a:cxnLst/>
            <a:rect r="r" b="b" t="t" l="l"/>
            <a:pathLst>
              <a:path h="6713220" w="18288000">
                <a:moveTo>
                  <a:pt x="0" y="0"/>
                </a:moveTo>
                <a:lnTo>
                  <a:pt x="18288000" y="0"/>
                </a:lnTo>
                <a:lnTo>
                  <a:pt x="18288000" y="6713220"/>
                </a:lnTo>
                <a:lnTo>
                  <a:pt x="0" y="671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6" r="0" b="-18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5077" y="6382268"/>
            <a:ext cx="18288000" cy="3779520"/>
          </a:xfrm>
          <a:custGeom>
            <a:avLst/>
            <a:gdLst/>
            <a:ahLst/>
            <a:cxnLst/>
            <a:rect r="r" b="b" t="t" l="l"/>
            <a:pathLst>
              <a:path h="3779520" w="18288000">
                <a:moveTo>
                  <a:pt x="0" y="0"/>
                </a:moveTo>
                <a:lnTo>
                  <a:pt x="18288000" y="0"/>
                </a:lnTo>
                <a:lnTo>
                  <a:pt x="18288000" y="3779520"/>
                </a:lnTo>
                <a:lnTo>
                  <a:pt x="0" y="377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9788" y="4075294"/>
            <a:ext cx="3691158" cy="4613948"/>
          </a:xfrm>
          <a:custGeom>
            <a:avLst/>
            <a:gdLst/>
            <a:ahLst/>
            <a:cxnLst/>
            <a:rect r="r" b="b" t="t" l="l"/>
            <a:pathLst>
              <a:path h="4613948" w="3691158">
                <a:moveTo>
                  <a:pt x="0" y="0"/>
                </a:moveTo>
                <a:lnTo>
                  <a:pt x="3691158" y="0"/>
                </a:lnTo>
                <a:lnTo>
                  <a:pt x="3691158" y="4613948"/>
                </a:lnTo>
                <a:lnTo>
                  <a:pt x="0" y="4613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2" t="-39498" r="-1702" b="-405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28989" y="4075294"/>
            <a:ext cx="3689935" cy="4613948"/>
          </a:xfrm>
          <a:custGeom>
            <a:avLst/>
            <a:gdLst/>
            <a:ahLst/>
            <a:cxnLst/>
            <a:rect r="r" b="b" t="t" l="l"/>
            <a:pathLst>
              <a:path h="4613948" w="3689935">
                <a:moveTo>
                  <a:pt x="0" y="0"/>
                </a:moveTo>
                <a:lnTo>
                  <a:pt x="3689934" y="0"/>
                </a:lnTo>
                <a:lnTo>
                  <a:pt x="3689934" y="4613948"/>
                </a:lnTo>
                <a:lnTo>
                  <a:pt x="0" y="461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265136" y="4075294"/>
            <a:ext cx="4091185" cy="4613948"/>
          </a:xfrm>
          <a:prstGeom prst="rect">
            <a:avLst/>
          </a:prstGeom>
        </p:spPr>
      </p:pic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3602535" y="4075294"/>
            <a:ext cx="3295677" cy="4613948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2136966" y="5536438"/>
            <a:ext cx="2196803" cy="2164766"/>
          </a:xfrm>
          <a:custGeom>
            <a:avLst/>
            <a:gdLst/>
            <a:ahLst/>
            <a:cxnLst/>
            <a:rect r="r" b="b" t="t" l="l"/>
            <a:pathLst>
              <a:path h="2164766" w="2196803">
                <a:moveTo>
                  <a:pt x="0" y="0"/>
                </a:moveTo>
                <a:lnTo>
                  <a:pt x="2196803" y="0"/>
                </a:lnTo>
                <a:lnTo>
                  <a:pt x="2196803" y="2164766"/>
                </a:lnTo>
                <a:lnTo>
                  <a:pt x="0" y="2164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4753657" y="5494172"/>
            <a:ext cx="3470285" cy="1075788"/>
          </a:xfrm>
          <a:custGeom>
            <a:avLst/>
            <a:gdLst/>
            <a:ahLst/>
            <a:cxnLst/>
            <a:rect r="r" b="b" t="t" l="l"/>
            <a:pathLst>
              <a:path h="1075788" w="3470285">
                <a:moveTo>
                  <a:pt x="0" y="0"/>
                </a:moveTo>
                <a:lnTo>
                  <a:pt x="3470285" y="0"/>
                </a:lnTo>
                <a:lnTo>
                  <a:pt x="3470285" y="1075789"/>
                </a:lnTo>
                <a:lnTo>
                  <a:pt x="0" y="10757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218366" y="2347404"/>
            <a:ext cx="11851269" cy="1328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4"/>
              </a:lnSpc>
              <a:spcBef>
                <a:spcPct val="0"/>
              </a:spcBef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선거 투표함에서 겹쳐진 투표용지가 발견됐다는 제보는, 헌법과 공직선거법이</a:t>
            </a: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보장하는 </a:t>
            </a:r>
          </a:p>
          <a:p>
            <a:pPr algn="ctr">
              <a:lnSpc>
                <a:spcPts val="3624"/>
              </a:lnSpc>
              <a:spcBef>
                <a:spcPct val="0"/>
              </a:spcBef>
            </a:pPr>
            <a:r>
              <a:rPr lang="en-US" sz="2400" spc="-60" u="sng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‘1인 1표’</a:t>
            </a: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의 원칙 및 투표 절차의 정확성과 신뢰성에 대한 중대한 의문을 제기할 수 있게 한다.</a:t>
            </a:r>
          </a:p>
          <a:p>
            <a:pPr algn="l">
              <a:lnSpc>
                <a:spcPts val="3322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47750" y="1000125"/>
            <a:ext cx="4281239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겹쳐진 투표용지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14607" y="8774967"/>
            <a:ext cx="3896994" cy="29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99932" y="1539685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-15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선거 개표 참관인 및 부정선거방지대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44726" y="8774967"/>
            <a:ext cx="3896994" cy="29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2589682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1157880" y="3302489"/>
            <a:ext cx="7491269" cy="9988359"/>
          </a:xfrm>
          <a:custGeom>
            <a:avLst/>
            <a:gdLst/>
            <a:ahLst/>
            <a:cxnLst/>
            <a:rect r="r" b="b" t="t" l="l"/>
            <a:pathLst>
              <a:path h="9988359" w="7491269">
                <a:moveTo>
                  <a:pt x="0" y="0"/>
                </a:moveTo>
                <a:lnTo>
                  <a:pt x="7491270" y="0"/>
                </a:lnTo>
                <a:lnTo>
                  <a:pt x="7491270" y="9988360"/>
                </a:lnTo>
                <a:lnTo>
                  <a:pt x="0" y="9988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000125"/>
            <a:ext cx="8736983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포스트잇 투표지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7750" y="4365958"/>
            <a:ext cx="11838685" cy="2632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400" spc="-6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포스트잇처럼 앞뒤로 붙은 투표지가 개표 중 발견된다는 것은 부정 정황으로 보일 가능성이 있다.</a:t>
            </a:r>
          </a:p>
          <a:p>
            <a:pPr algn="l">
              <a:lnSpc>
                <a:spcPts val="3624"/>
              </a:lnSpc>
            </a:pPr>
          </a:p>
          <a:p>
            <a:pPr algn="l" marL="518160" indent="-259080" lvl="1">
              <a:lnSpc>
                <a:spcPts val="3624"/>
              </a:lnSpc>
              <a:buFont typeface="Arial"/>
              <a:buChar char="•"/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물리적 구조상 투표용지는 접착되어 있지 않음.</a:t>
            </a:r>
          </a:p>
          <a:p>
            <a:pPr algn="l" marL="518160" indent="-259080" lvl="1">
              <a:lnSpc>
                <a:spcPts val="3624"/>
              </a:lnSpc>
              <a:buFont typeface="Arial"/>
              <a:buChar char="•"/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정상 투표용지는 접착성이 없기 때문에 포스트잇처럼 붙는 일은 없음.</a:t>
            </a:r>
          </a:p>
          <a:p>
            <a:pPr algn="l" marL="518160" indent="-259080" lvl="1">
              <a:lnSpc>
                <a:spcPts val="3624"/>
              </a:lnSpc>
              <a:buFont typeface="Arial"/>
              <a:buChar char="•"/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투표용지 배부시 선관위 직원의 확인 후 1인 1투표지를 제공하기에 붙어 있는 투표지가 나올 수 없음. </a:t>
            </a:r>
          </a:p>
          <a:p>
            <a:pPr algn="l">
              <a:lnSpc>
                <a:spcPts val="2612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6713220"/>
          </a:xfrm>
          <a:custGeom>
            <a:avLst/>
            <a:gdLst/>
            <a:ahLst/>
            <a:cxnLst/>
            <a:rect r="r" b="b" t="t" l="l"/>
            <a:pathLst>
              <a:path h="6713220" w="18288000">
                <a:moveTo>
                  <a:pt x="0" y="0"/>
                </a:moveTo>
                <a:lnTo>
                  <a:pt x="18288000" y="0"/>
                </a:lnTo>
                <a:lnTo>
                  <a:pt x="18288000" y="6713220"/>
                </a:lnTo>
                <a:lnTo>
                  <a:pt x="0" y="671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6" r="0" b="-18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507480"/>
            <a:ext cx="18288000" cy="3779520"/>
          </a:xfrm>
          <a:custGeom>
            <a:avLst/>
            <a:gdLst/>
            <a:ahLst/>
            <a:cxnLst/>
            <a:rect r="r" b="b" t="t" l="l"/>
            <a:pathLst>
              <a:path h="3779520" w="18288000">
                <a:moveTo>
                  <a:pt x="0" y="0"/>
                </a:moveTo>
                <a:lnTo>
                  <a:pt x="18288000" y="0"/>
                </a:lnTo>
                <a:lnTo>
                  <a:pt x="18288000" y="3779520"/>
                </a:lnTo>
                <a:lnTo>
                  <a:pt x="0" y="377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7386" r="0" b="7386"/>
          <a:stretch>
            <a:fillRect/>
          </a:stretch>
        </p:blipFill>
        <p:spPr>
          <a:xfrm flipH="false" flipV="false" rot="0">
            <a:off x="1294434" y="4101547"/>
            <a:ext cx="3162473" cy="3953091"/>
          </a:xfrm>
          <a:prstGeom prst="rect">
            <a:avLst/>
          </a:prstGeom>
        </p:spPr>
      </p:pic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1827455" y="2661417"/>
            <a:ext cx="4564750" cy="2482083"/>
          </a:xfrm>
          <a:prstGeom prst="rect">
            <a:avLst/>
          </a:prstGeom>
        </p:spPr>
      </p:pic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>
                  <p14:trim st="0.0000" end="1033.3330"/>
                </p14:media>
              </p:ext>
            </p:extLst>
          </p:nvPr>
        </p:nvPicPr>
        <p:blipFill>
          <a:blip r:embed="rId10"/>
          <a:srcRect l="0" t="3893" r="0" b="3893"/>
          <a:stretch>
            <a:fillRect/>
          </a:stretch>
        </p:blipFill>
        <p:spPr>
          <a:xfrm flipH="false" flipV="false" rot="0">
            <a:off x="8141398" y="4101547"/>
            <a:ext cx="3193518" cy="3991898"/>
          </a:xfrm>
          <a:prstGeom prst="rect">
            <a:avLst/>
          </a:prstGeom>
        </p:spPr>
      </p:pic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11827455" y="5367533"/>
            <a:ext cx="4564750" cy="3263486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12546901" y="5242322"/>
            <a:ext cx="1562929" cy="1381061"/>
          </a:xfrm>
          <a:custGeom>
            <a:avLst/>
            <a:gdLst/>
            <a:ahLst/>
            <a:cxnLst/>
            <a:rect r="r" b="b" t="t" l="l"/>
            <a:pathLst>
              <a:path h="1381061" w="1562929">
                <a:moveTo>
                  <a:pt x="0" y="0"/>
                </a:moveTo>
                <a:lnTo>
                  <a:pt x="1562929" y="0"/>
                </a:lnTo>
                <a:lnTo>
                  <a:pt x="1562929" y="1381061"/>
                </a:lnTo>
                <a:lnTo>
                  <a:pt x="0" y="13810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4694358" y="4101547"/>
            <a:ext cx="3059648" cy="4062532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47750" y="1000125"/>
            <a:ext cx="2710919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-54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관련 자료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37733" y="1410857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-15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선거 개표 참관인 및 부정선거방지대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161333" y="8802469"/>
            <a:ext cx="3896994" cy="29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51261" y="8219172"/>
            <a:ext cx="3896994" cy="29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49231" y="8219172"/>
            <a:ext cx="3896994" cy="29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-3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167433" y="2589682"/>
            <a:ext cx="938074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786177" y="-2301882"/>
            <a:ext cx="3999859" cy="6833092"/>
          </a:xfrm>
          <a:custGeom>
            <a:avLst/>
            <a:gdLst/>
            <a:ahLst/>
            <a:cxnLst/>
            <a:rect r="r" b="b" t="t" l="l"/>
            <a:pathLst>
              <a:path h="6833092" w="3999859">
                <a:moveTo>
                  <a:pt x="0" y="0"/>
                </a:moveTo>
                <a:lnTo>
                  <a:pt x="3999859" y="0"/>
                </a:lnTo>
                <a:lnTo>
                  <a:pt x="3999859" y="6833092"/>
                </a:lnTo>
                <a:lnTo>
                  <a:pt x="0" y="6833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000125"/>
            <a:ext cx="12275844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중국인 투표의혹과 투표소 내부 촬영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67433" y="2842074"/>
            <a:ext cx="11998805" cy="672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7"/>
              </a:lnSpc>
            </a:pPr>
            <a:r>
              <a:rPr lang="en-US" sz="1799" spc="-44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투표권 보유 여부가 확인되지 않은 중국인들의 한국 대선 투표 인증 동영상이 SNS를 통해 확산되었다.</a:t>
            </a:r>
          </a:p>
          <a:p>
            <a:pPr algn="l">
              <a:lnSpc>
                <a:spcPts val="2717"/>
              </a:lnSpc>
              <a:spcBef>
                <a:spcPct val="0"/>
              </a:spcBef>
            </a:pPr>
            <a:r>
              <a:rPr lang="en-US" sz="1799" spc="-44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해당 영상에는 투표소 내부 모습과</a:t>
            </a:r>
            <a:r>
              <a:rPr lang="en-US" sz="1799" spc="-44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기표된 투표용지가 담겨 있었으며, 모두 공직선거법 위반 소지가 매우 높은 중대한 사안이다.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0020" y="4639254"/>
            <a:ext cx="3694747" cy="3310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7"/>
              </a:lnSpc>
            </a:pPr>
            <a:r>
              <a:rPr lang="en-US" sz="1747" spc="-43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1. 중</a:t>
            </a:r>
            <a:r>
              <a:rPr lang="en-US" b="true" sz="1747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국인 투표 의혹</a:t>
            </a:r>
          </a:p>
          <a:p>
            <a:pPr algn="l" marL="290819" indent="-145409" lvl="1">
              <a:lnSpc>
                <a:spcPts val="2033"/>
              </a:lnSpc>
              <a:buFont typeface="Arial"/>
              <a:buChar char="•"/>
            </a:pPr>
            <a:r>
              <a:rPr lang="en-US" sz="1347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법적 원칙</a:t>
            </a:r>
          </a:p>
          <a:p>
            <a:pPr algn="l">
              <a:lnSpc>
                <a:spcPts val="2033"/>
              </a:lnSpc>
            </a:pPr>
            <a:r>
              <a:rPr lang="en-US" sz="1347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대한민국 대통령 선거는 오직 국민(국적자)만 투표 가능</a:t>
            </a:r>
          </a:p>
          <a:p>
            <a:pPr algn="l">
              <a:lnSpc>
                <a:spcPts val="2033"/>
              </a:lnSpc>
            </a:pPr>
          </a:p>
          <a:p>
            <a:pPr algn="l">
              <a:lnSpc>
                <a:spcPts val="2637"/>
              </a:lnSpc>
            </a:pPr>
            <a:r>
              <a:rPr lang="en-US" b="true" sz="1746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의혹 발생 시 쟁점</a:t>
            </a:r>
          </a:p>
          <a:p>
            <a:pPr algn="l" marL="290819" indent="-145409" lvl="1">
              <a:lnSpc>
                <a:spcPts val="2033"/>
              </a:lnSpc>
              <a:buFont typeface="Arial"/>
              <a:buChar char="•"/>
            </a:pPr>
            <a:r>
              <a:rPr lang="en-US" sz="1347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위조된 주민번호 사용 또는 명부 대리 등록, </a:t>
            </a:r>
          </a:p>
          <a:p>
            <a:pPr algn="l">
              <a:lnSpc>
                <a:spcPts val="2033"/>
              </a:lnSpc>
            </a:pPr>
            <a:r>
              <a:rPr lang="en-US" sz="1347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선관위의 부실 검증</a:t>
            </a:r>
          </a:p>
          <a:p>
            <a:pPr algn="l">
              <a:lnSpc>
                <a:spcPts val="2033"/>
              </a:lnSpc>
            </a:pPr>
          </a:p>
          <a:p>
            <a:pPr algn="l">
              <a:lnSpc>
                <a:spcPts val="2637"/>
              </a:lnSpc>
            </a:pPr>
            <a:r>
              <a:rPr lang="en-US" b="true" sz="1746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적용 법령 </a:t>
            </a:r>
          </a:p>
          <a:p>
            <a:pPr algn="l" marL="290819" indent="-145409" lvl="1">
              <a:lnSpc>
                <a:spcPts val="2033"/>
              </a:lnSpc>
              <a:buFont typeface="Arial"/>
              <a:buChar char="•"/>
            </a:pPr>
            <a:r>
              <a:rPr lang="en-US" sz="1347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공직선거법 제230조, 출입국관리법 위반</a:t>
            </a:r>
          </a:p>
          <a:p>
            <a:pPr algn="l">
              <a:lnSpc>
                <a:spcPts val="2033"/>
              </a:lnSpc>
            </a:pPr>
          </a:p>
          <a:p>
            <a:pPr algn="l">
              <a:lnSpc>
                <a:spcPts val="2033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139938" y="4639254"/>
            <a:ext cx="3852090" cy="356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1747" spc="-43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2. </a:t>
            </a:r>
            <a:r>
              <a:rPr lang="en-US" b="true" sz="1747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투표소 내부 촬영</a:t>
            </a:r>
          </a:p>
          <a:p>
            <a:pPr algn="l" marL="291248" indent="-145624" lvl="1">
              <a:lnSpc>
                <a:spcPts val="2036"/>
              </a:lnSpc>
              <a:buFont typeface="Arial"/>
              <a:buChar char="•"/>
            </a:pP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법적 금지 조항</a:t>
            </a:r>
          </a:p>
          <a:p>
            <a:pPr algn="l">
              <a:lnSpc>
                <a:spcPts val="2036"/>
              </a:lnSpc>
            </a:pP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 공직선거법 제166조: 투표소 내 촬영은 원칙적으로 금지</a:t>
            </a:r>
          </a:p>
          <a:p>
            <a:pPr algn="l">
              <a:lnSpc>
                <a:spcPts val="2036"/>
              </a:lnSpc>
            </a:pPr>
          </a:p>
          <a:p>
            <a:pPr algn="l">
              <a:lnSpc>
                <a:spcPts val="2036"/>
              </a:lnSpc>
            </a:pP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 * </a:t>
            </a: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예외: 기자 등 사전 허가된 인원만 제한적으로 가능</a:t>
            </a:r>
          </a:p>
          <a:p>
            <a:pPr algn="l">
              <a:lnSpc>
                <a:spcPts val="2036"/>
              </a:lnSpc>
            </a:pPr>
          </a:p>
          <a:p>
            <a:pPr algn="l">
              <a:lnSpc>
                <a:spcPts val="2639"/>
              </a:lnSpc>
            </a:pPr>
            <a:r>
              <a:rPr lang="en-US" b="true" sz="1747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문제 발생 시</a:t>
            </a:r>
          </a:p>
          <a:p>
            <a:pPr algn="l" marL="291248" indent="-145624" lvl="1">
              <a:lnSpc>
                <a:spcPts val="2036"/>
              </a:lnSpc>
              <a:buFont typeface="Arial"/>
              <a:buChar char="•"/>
            </a:pP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투표비밀 침해 및 유권자 위축</a:t>
            </a:r>
          </a:p>
          <a:p>
            <a:pPr algn="l" marL="291248" indent="-145624" lvl="1">
              <a:lnSpc>
                <a:spcPts val="2036"/>
              </a:lnSpc>
              <a:buFont typeface="Arial"/>
              <a:buChar char="•"/>
            </a:pPr>
            <a:r>
              <a:rPr lang="en-US" sz="1348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고의적 촬영 및 유포는 선거무효소송 근거로 작용</a:t>
            </a:r>
          </a:p>
          <a:p>
            <a:pPr algn="l">
              <a:lnSpc>
                <a:spcPts val="2036"/>
              </a:lnSpc>
            </a:pPr>
          </a:p>
          <a:p>
            <a:pPr algn="l">
              <a:lnSpc>
                <a:spcPts val="2639"/>
              </a:lnSpc>
            </a:pPr>
          </a:p>
          <a:p>
            <a:pPr algn="l">
              <a:lnSpc>
                <a:spcPts val="2036"/>
              </a:lnSpc>
              <a:spcBef>
                <a:spcPct val="0"/>
              </a:spcBef>
            </a:pPr>
          </a:p>
          <a:p>
            <a:pPr algn="l">
              <a:lnSpc>
                <a:spcPts val="2036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1001678" y="4639254"/>
            <a:ext cx="3614867" cy="2788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6"/>
              </a:lnSpc>
            </a:pPr>
            <a:r>
              <a:rPr lang="en-US" sz="1745" spc="-43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3. </a:t>
            </a:r>
            <a:r>
              <a:rPr lang="en-US" b="true" sz="1745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기표된 용지 업로드</a:t>
            </a:r>
          </a:p>
          <a:p>
            <a:pPr algn="l" marL="290586" indent="-145293" lvl="1">
              <a:lnSpc>
                <a:spcPts val="2032"/>
              </a:lnSpc>
              <a:buFont typeface="Arial"/>
              <a:buChar char="•"/>
            </a:pP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법적 금지 근거</a:t>
            </a:r>
          </a:p>
          <a:p>
            <a:pPr algn="l">
              <a:lnSpc>
                <a:spcPts val="2032"/>
              </a:lnSpc>
            </a:pP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 공직선거법 제237조: 투표지 촬영 및 유포 금지</a:t>
            </a:r>
          </a:p>
          <a:p>
            <a:pPr algn="l">
              <a:lnSpc>
                <a:spcPts val="2032"/>
              </a:lnSpc>
            </a:pP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 </a:t>
            </a: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기표내용을 공개하면 선거 자유 침해 및 선동 가능성</a:t>
            </a:r>
          </a:p>
          <a:p>
            <a:pPr algn="l">
              <a:lnSpc>
                <a:spcPts val="2032"/>
              </a:lnSpc>
            </a:pPr>
          </a:p>
          <a:p>
            <a:pPr algn="l">
              <a:lnSpc>
                <a:spcPts val="2636"/>
              </a:lnSpc>
            </a:pPr>
            <a:r>
              <a:rPr lang="en-US" b="true" sz="1745" spc="-4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주요 사례</a:t>
            </a:r>
          </a:p>
          <a:p>
            <a:pPr algn="l" marL="290586" indent="-145293" lvl="1">
              <a:lnSpc>
                <a:spcPts val="2032"/>
              </a:lnSpc>
              <a:buFont typeface="Arial"/>
              <a:buChar char="•"/>
            </a:pP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유튜버, SNS에서 기표지 인증샷 게시 </a:t>
            </a:r>
          </a:p>
          <a:p>
            <a:pPr algn="l">
              <a:lnSpc>
                <a:spcPts val="2032"/>
              </a:lnSpc>
            </a:pPr>
            <a:r>
              <a:rPr lang="en-US" sz="1345" spc="-33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     → 수사 착수 및 벌금형 부과 사례 다수</a:t>
            </a:r>
          </a:p>
          <a:p>
            <a:pPr algn="l">
              <a:lnSpc>
                <a:spcPts val="2032"/>
              </a:lnSpc>
            </a:pPr>
          </a:p>
          <a:p>
            <a:pPr algn="l">
              <a:lnSpc>
                <a:spcPts val="2636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6713220"/>
          </a:xfrm>
          <a:custGeom>
            <a:avLst/>
            <a:gdLst/>
            <a:ahLst/>
            <a:cxnLst/>
            <a:rect r="r" b="b" t="t" l="l"/>
            <a:pathLst>
              <a:path h="6713220" w="18288000">
                <a:moveTo>
                  <a:pt x="0" y="0"/>
                </a:moveTo>
                <a:lnTo>
                  <a:pt x="18288000" y="0"/>
                </a:lnTo>
                <a:lnTo>
                  <a:pt x="18288000" y="6713220"/>
                </a:lnTo>
                <a:lnTo>
                  <a:pt x="0" y="671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6" r="0" b="-18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6256" y="6713220"/>
            <a:ext cx="18288000" cy="3779520"/>
          </a:xfrm>
          <a:custGeom>
            <a:avLst/>
            <a:gdLst/>
            <a:ahLst/>
            <a:cxnLst/>
            <a:rect r="r" b="b" t="t" l="l"/>
            <a:pathLst>
              <a:path h="3779520" w="18288000">
                <a:moveTo>
                  <a:pt x="0" y="0"/>
                </a:moveTo>
                <a:lnTo>
                  <a:pt x="18288000" y="0"/>
                </a:lnTo>
                <a:lnTo>
                  <a:pt x="18288000" y="3779520"/>
                </a:lnTo>
                <a:lnTo>
                  <a:pt x="0" y="3779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0.0000" end="1640.0000"/>
                </p14:media>
              </p:ext>
            </p:extLst>
          </p:nvPr>
        </p:nvPicPr>
        <p:blipFill>
          <a:blip r:embed="rId4"/>
          <a:srcRect l="0" t="0" r="199" b="8257"/>
          <a:stretch>
            <a:fillRect/>
          </a:stretch>
        </p:blipFill>
        <p:spPr>
          <a:xfrm flipH="false" flipV="false" rot="0">
            <a:off x="4609089" y="2509685"/>
            <a:ext cx="3082537" cy="5271869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8072626" y="2480181"/>
            <a:ext cx="2994472" cy="5267629"/>
          </a:xfrm>
          <a:custGeom>
            <a:avLst/>
            <a:gdLst/>
            <a:ahLst/>
            <a:cxnLst/>
            <a:rect r="r" b="b" t="t" l="l"/>
            <a:pathLst>
              <a:path h="5267629" w="2994472">
                <a:moveTo>
                  <a:pt x="0" y="0"/>
                </a:moveTo>
                <a:lnTo>
                  <a:pt x="2994472" y="0"/>
                </a:lnTo>
                <a:lnTo>
                  <a:pt x="2994472" y="5267629"/>
                </a:lnTo>
                <a:lnTo>
                  <a:pt x="0" y="5267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2879" y="2452796"/>
            <a:ext cx="3979713" cy="5322399"/>
          </a:xfrm>
          <a:custGeom>
            <a:avLst/>
            <a:gdLst/>
            <a:ahLst/>
            <a:cxnLst/>
            <a:rect r="r" b="b" t="t" l="l"/>
            <a:pathLst>
              <a:path h="5322399" w="3979713">
                <a:moveTo>
                  <a:pt x="0" y="0"/>
                </a:moveTo>
                <a:lnTo>
                  <a:pt x="3979714" y="0"/>
                </a:lnTo>
                <a:lnTo>
                  <a:pt x="3979714" y="5322399"/>
                </a:lnTo>
                <a:lnTo>
                  <a:pt x="0" y="5322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09" t="0" r="-334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48098" y="2452796"/>
            <a:ext cx="3005667" cy="5267629"/>
          </a:xfrm>
          <a:custGeom>
            <a:avLst/>
            <a:gdLst/>
            <a:ahLst/>
            <a:cxnLst/>
            <a:rect r="r" b="b" t="t" l="l"/>
            <a:pathLst>
              <a:path h="5267629" w="3005667">
                <a:moveTo>
                  <a:pt x="0" y="0"/>
                </a:moveTo>
                <a:lnTo>
                  <a:pt x="3005667" y="0"/>
                </a:lnTo>
                <a:lnTo>
                  <a:pt x="3005667" y="5267630"/>
                </a:lnTo>
                <a:lnTo>
                  <a:pt x="0" y="5267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74" b="-11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06190" y="2449052"/>
            <a:ext cx="2886077" cy="5271374"/>
          </a:xfrm>
          <a:custGeom>
            <a:avLst/>
            <a:gdLst/>
            <a:ahLst/>
            <a:cxnLst/>
            <a:rect r="r" b="b" t="t" l="l"/>
            <a:pathLst>
              <a:path h="5271374" w="2886077">
                <a:moveTo>
                  <a:pt x="0" y="0"/>
                </a:moveTo>
                <a:lnTo>
                  <a:pt x="2886077" y="0"/>
                </a:lnTo>
                <a:lnTo>
                  <a:pt x="2886077" y="5271374"/>
                </a:lnTo>
                <a:lnTo>
                  <a:pt x="0" y="5271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47750" y="1000125"/>
            <a:ext cx="2555304" cy="8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-54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관련 자료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117403" y="8758385"/>
            <a:ext cx="18288000" cy="952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6"/>
              </a:lnSpc>
            </a:pPr>
            <a:r>
              <a:rPr lang="en-US" sz="16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중국인들의 한국 대선투표 인증 릴레이가 SNS를 통해 확산되었다.</a:t>
            </a:r>
          </a:p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선관위는</a:t>
            </a:r>
            <a:r>
              <a:rPr lang="en-US" sz="16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이들 중 일부가 한국으로 귀화한, 투표권이 있는 중국인이라고 밝혔으나, 이들 전부가 투표권이 있는지 확인된 기사는 나오지 않았다.</a:t>
            </a:r>
          </a:p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16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특히 ‘더우인‘으로 알려진 SNS는 중국 외 외국인이 가입하기에는 제한이 많다고 알려졌다.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609089" y="7914850"/>
            <a:ext cx="3896994" cy="29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37733" y="1410857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-15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선거 개표 참관인 및 부정선거방지대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100000"/>
              </a:srgbClr>
            </a:gs>
            <a:gs pos="100000">
              <a:srgbClr val="840000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4614862"/>
            <a:ext cx="928549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386099"/>
            <a:ext cx="8024314" cy="8024314"/>
          </a:xfrm>
          <a:custGeom>
            <a:avLst/>
            <a:gdLst/>
            <a:ahLst/>
            <a:cxnLst/>
            <a:rect r="r" b="b" t="t" l="l"/>
            <a:pathLst>
              <a:path h="8024314" w="8024314">
                <a:moveTo>
                  <a:pt x="0" y="0"/>
                </a:moveTo>
                <a:lnTo>
                  <a:pt x="8024314" y="0"/>
                </a:lnTo>
                <a:lnTo>
                  <a:pt x="8024314" y="8024313"/>
                </a:lnTo>
                <a:lnTo>
                  <a:pt x="0" y="8024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714500"/>
            <a:ext cx="8736983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선거관리원 대리투표 사건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7750" y="5018939"/>
            <a:ext cx="10934655" cy="2398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92"/>
              </a:lnSpc>
            </a:pPr>
            <a:r>
              <a:rPr lang="en-US" sz="2400" spc="-24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사전투표 첫날인 2025년 5월 29일, 선거관리원 A씨는 서울 강남구 대치동의 한 투표소에서 배우자의 신분증으로 대리투표를 한 뒤, 본인의 신분증으로 다시 투표를 시도해 두 차례에 걸쳐 부정투표를 저지른 혐의를 받고 있다.</a:t>
            </a:r>
          </a:p>
          <a:p>
            <a:pPr algn="just">
              <a:lnSpc>
                <a:spcPts val="3192"/>
              </a:lnSpc>
            </a:pPr>
          </a:p>
          <a:p>
            <a:pPr algn="just">
              <a:lnSpc>
                <a:spcPts val="3192"/>
              </a:lnSpc>
            </a:pPr>
            <a:r>
              <a:rPr lang="en-US" sz="2400" spc="-24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선관위는 “A 씨가 투표소를 반복적으로 출입하는 모습을 수상히 여긴 선거참관인의 현장 이의제기로 해당 행위가 적발됐다”고 밝혔다.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2965755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9885" y="1859688"/>
            <a:ext cx="5398115" cy="11735032"/>
          </a:xfrm>
          <a:custGeom>
            <a:avLst/>
            <a:gdLst/>
            <a:ahLst/>
            <a:cxnLst/>
            <a:rect r="r" b="b" t="t" l="l"/>
            <a:pathLst>
              <a:path h="11735032" w="5398115">
                <a:moveTo>
                  <a:pt x="0" y="0"/>
                </a:moveTo>
                <a:lnTo>
                  <a:pt x="5398115" y="0"/>
                </a:lnTo>
                <a:lnTo>
                  <a:pt x="5398115" y="11735032"/>
                </a:lnTo>
                <a:lnTo>
                  <a:pt x="0" y="1173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5" id="5">
            <a:hlinkClick r:id="rId5" tooltip="https://www.youtube.com/watch?v=d6rWn_Ibjg8"/>
          </p:cNvPr>
          <p:cNvSpPr/>
          <p:nvPr/>
        </p:nvSpPr>
        <p:spPr>
          <a:xfrm flipH="false" flipV="false" rot="0">
            <a:off x="1167433" y="5794163"/>
            <a:ext cx="4887305" cy="2766532"/>
          </a:xfrm>
          <a:custGeom>
            <a:avLst/>
            <a:gdLst/>
            <a:ahLst/>
            <a:cxnLst/>
            <a:rect r="r" b="b" t="t" l="l"/>
            <a:pathLst>
              <a:path h="2766532" w="4887305">
                <a:moveTo>
                  <a:pt x="0" y="0"/>
                </a:moveTo>
                <a:lnTo>
                  <a:pt x="4887305" y="0"/>
                </a:lnTo>
                <a:lnTo>
                  <a:pt x="4887305" y="2766532"/>
                </a:lnTo>
                <a:lnTo>
                  <a:pt x="0" y="2766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>
            <a:hlinkClick r:id="rId7" tooltip="https://www.truthdaily.co.kr/news/articleView.html?idxno=101"/>
          </p:cNvPr>
          <p:cNvSpPr/>
          <p:nvPr/>
        </p:nvSpPr>
        <p:spPr>
          <a:xfrm flipH="false" flipV="false" rot="0">
            <a:off x="6054738" y="5794163"/>
            <a:ext cx="4879221" cy="2766532"/>
          </a:xfrm>
          <a:custGeom>
            <a:avLst/>
            <a:gdLst/>
            <a:ahLst/>
            <a:cxnLst/>
            <a:rect r="r" b="b" t="t" l="l"/>
            <a:pathLst>
              <a:path h="2766532" w="4879221">
                <a:moveTo>
                  <a:pt x="0" y="0"/>
                </a:moveTo>
                <a:lnTo>
                  <a:pt x="4879221" y="0"/>
                </a:lnTo>
                <a:lnTo>
                  <a:pt x="4879221" y="2766532"/>
                </a:lnTo>
                <a:lnTo>
                  <a:pt x="0" y="2766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9641" y="8296470"/>
            <a:ext cx="786522" cy="359834"/>
          </a:xfrm>
          <a:custGeom>
            <a:avLst/>
            <a:gdLst/>
            <a:ahLst/>
            <a:cxnLst/>
            <a:rect r="r" b="b" t="t" l="l"/>
            <a:pathLst>
              <a:path h="359834" w="786522">
                <a:moveTo>
                  <a:pt x="0" y="0"/>
                </a:moveTo>
                <a:lnTo>
                  <a:pt x="786522" y="0"/>
                </a:lnTo>
                <a:lnTo>
                  <a:pt x="786522" y="359834"/>
                </a:lnTo>
                <a:lnTo>
                  <a:pt x="0" y="359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43218" y="8296470"/>
            <a:ext cx="786522" cy="359834"/>
          </a:xfrm>
          <a:custGeom>
            <a:avLst/>
            <a:gdLst/>
            <a:ahLst/>
            <a:cxnLst/>
            <a:rect r="r" b="b" t="t" l="l"/>
            <a:pathLst>
              <a:path h="359834" w="786522">
                <a:moveTo>
                  <a:pt x="0" y="0"/>
                </a:moveTo>
                <a:lnTo>
                  <a:pt x="786522" y="0"/>
                </a:lnTo>
                <a:lnTo>
                  <a:pt x="786522" y="359834"/>
                </a:lnTo>
                <a:lnTo>
                  <a:pt x="0" y="359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79880" y="8192790"/>
            <a:ext cx="112021" cy="567192"/>
          </a:xfrm>
          <a:custGeom>
            <a:avLst/>
            <a:gdLst/>
            <a:ahLst/>
            <a:cxnLst/>
            <a:rect r="r" b="b" t="t" l="l"/>
            <a:pathLst>
              <a:path h="567192" w="112021">
                <a:moveTo>
                  <a:pt x="0" y="0"/>
                </a:moveTo>
                <a:lnTo>
                  <a:pt x="112020" y="0"/>
                </a:lnTo>
                <a:lnTo>
                  <a:pt x="112020" y="567193"/>
                </a:lnTo>
                <a:lnTo>
                  <a:pt x="0" y="567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47750" y="1000125"/>
            <a:ext cx="10112411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1인 반복 투표 의혹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7750" y="3737116"/>
            <a:ext cx="8428968" cy="762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6"/>
              </a:lnSpc>
            </a:pPr>
            <a:r>
              <a:rPr lang="en-US" sz="229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제21대 대선 사전투표 기간 중, 신촌 투표소에서 동일인이 서로 다른 </a:t>
            </a:r>
          </a:p>
          <a:p>
            <a:pPr algn="l">
              <a:lnSpc>
                <a:spcPts val="3046"/>
              </a:lnSpc>
            </a:pPr>
            <a:r>
              <a:rPr lang="en-US" sz="229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시간에 두 차례 투표를 위해 줄을 서 있는 모습이 </a:t>
            </a:r>
            <a:r>
              <a:rPr lang="en-US" sz="229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카메라에 포착됐다.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7115" y="8629505"/>
            <a:ext cx="1531575" cy="241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3"/>
              </a:lnSpc>
              <a:spcBef>
                <a:spcPct val="0"/>
              </a:spcBef>
            </a:pPr>
            <a:r>
              <a:rPr lang="en-US" sz="1502" spc="1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2:21:26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54738" y="8637254"/>
            <a:ext cx="1650713" cy="241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3"/>
              </a:lnSpc>
              <a:spcBef>
                <a:spcPct val="0"/>
              </a:spcBef>
            </a:pPr>
            <a:r>
              <a:rPr lang="en-US" sz="1502" spc="1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2:43:07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117297" y="8192790"/>
            <a:ext cx="112021" cy="567192"/>
          </a:xfrm>
          <a:custGeom>
            <a:avLst/>
            <a:gdLst/>
            <a:ahLst/>
            <a:cxnLst/>
            <a:rect r="r" b="b" t="t" l="l"/>
            <a:pathLst>
              <a:path h="567192" w="112021">
                <a:moveTo>
                  <a:pt x="0" y="0"/>
                </a:moveTo>
                <a:lnTo>
                  <a:pt x="112021" y="0"/>
                </a:lnTo>
                <a:lnTo>
                  <a:pt x="112021" y="567193"/>
                </a:lnTo>
                <a:lnTo>
                  <a:pt x="0" y="567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35841" y="5426555"/>
            <a:ext cx="1962913" cy="241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en-US" sz="14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출처 - 박준영TV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69722" y="9239250"/>
            <a:ext cx="1492881" cy="286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b="true" sz="1800" u="sng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  <a:hlinkClick r:id="rId12" tooltip="https://www.youtube.com/watch?v=d6rWn_Ibjg8"/>
              </a:rPr>
              <a:t>&gt; 원본 영상 보기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89885" y="1859688"/>
            <a:ext cx="5398115" cy="11735032"/>
          </a:xfrm>
          <a:custGeom>
            <a:avLst/>
            <a:gdLst/>
            <a:ahLst/>
            <a:cxnLst/>
            <a:rect r="r" b="b" t="t" l="l"/>
            <a:pathLst>
              <a:path h="11735032" w="5398115">
                <a:moveTo>
                  <a:pt x="0" y="0"/>
                </a:moveTo>
                <a:lnTo>
                  <a:pt x="5398115" y="0"/>
                </a:lnTo>
                <a:lnTo>
                  <a:pt x="5398115" y="11735032"/>
                </a:lnTo>
                <a:lnTo>
                  <a:pt x="0" y="1173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481355" y="3359009"/>
            <a:ext cx="3641831" cy="6292275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8252378" y="5018815"/>
            <a:ext cx="2362048" cy="407453"/>
          </a:xfrm>
          <a:custGeom>
            <a:avLst/>
            <a:gdLst/>
            <a:ahLst/>
            <a:cxnLst/>
            <a:rect r="r" b="b" t="t" l="l"/>
            <a:pathLst>
              <a:path h="407453" w="2362048">
                <a:moveTo>
                  <a:pt x="0" y="0"/>
                </a:moveTo>
                <a:lnTo>
                  <a:pt x="2362048" y="0"/>
                </a:lnTo>
                <a:lnTo>
                  <a:pt x="2362048" y="407453"/>
                </a:lnTo>
                <a:lnTo>
                  <a:pt x="0" y="407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87812" y="3532484"/>
            <a:ext cx="2864566" cy="2972663"/>
          </a:xfrm>
          <a:custGeom>
            <a:avLst/>
            <a:gdLst/>
            <a:ahLst/>
            <a:cxnLst/>
            <a:rect r="r" b="b" t="t" l="l"/>
            <a:pathLst>
              <a:path h="2972663" w="2864566">
                <a:moveTo>
                  <a:pt x="0" y="0"/>
                </a:moveTo>
                <a:lnTo>
                  <a:pt x="2864566" y="0"/>
                </a:lnTo>
                <a:lnTo>
                  <a:pt x="2864566" y="2972663"/>
                </a:lnTo>
                <a:lnTo>
                  <a:pt x="0" y="2972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00450" y="3772240"/>
            <a:ext cx="2374725" cy="2493150"/>
          </a:xfrm>
          <a:custGeom>
            <a:avLst/>
            <a:gdLst/>
            <a:ahLst/>
            <a:cxnLst/>
            <a:rect r="r" b="b" t="t" l="l"/>
            <a:pathLst>
              <a:path h="2493150" w="2374725">
                <a:moveTo>
                  <a:pt x="0" y="0"/>
                </a:moveTo>
                <a:lnTo>
                  <a:pt x="2374725" y="0"/>
                </a:lnTo>
                <a:lnTo>
                  <a:pt x="2374725" y="2493150"/>
                </a:lnTo>
                <a:lnTo>
                  <a:pt x="0" y="249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47750" y="1000125"/>
            <a:ext cx="14093008" cy="85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무기표 용지 이재명 후보 유효표로 분류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1300" y="6476572"/>
            <a:ext cx="4546513" cy="152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58"/>
              </a:lnSpc>
            </a:pPr>
            <a:r>
              <a:rPr lang="en-US" b="true" sz="1848" spc="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개표 당시 도장이 찍혀있지 않은 투표용지가</a:t>
            </a:r>
          </a:p>
          <a:p>
            <a:pPr algn="r">
              <a:lnSpc>
                <a:spcPts val="2458"/>
              </a:lnSpc>
            </a:pPr>
            <a:r>
              <a:rPr lang="en-US" b="true" sz="1848" spc="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이재명</a:t>
            </a:r>
            <a:r>
              <a:rPr lang="en-US" b="true" sz="1848" spc="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후보</a:t>
            </a:r>
            <a:r>
              <a:rPr lang="en-US" b="true" sz="1848" spc="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유효표로 처리되</a:t>
            </a:r>
            <a:r>
              <a:rPr lang="en-US" b="true" sz="1848" spc="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는 장면</a:t>
            </a:r>
          </a:p>
          <a:p>
            <a:pPr algn="l">
              <a:lnSpc>
                <a:spcPts val="2458"/>
              </a:lnSpc>
            </a:pPr>
          </a:p>
          <a:p>
            <a:pPr algn="l">
              <a:lnSpc>
                <a:spcPts val="2458"/>
              </a:lnSpc>
            </a:pPr>
          </a:p>
          <a:p>
            <a:pPr algn="l">
              <a:lnSpc>
                <a:spcPts val="245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353773" y="2874562"/>
            <a:ext cx="3896994" cy="29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2589682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9885" y="1859688"/>
            <a:ext cx="5398115" cy="11735032"/>
          </a:xfrm>
          <a:custGeom>
            <a:avLst/>
            <a:gdLst/>
            <a:ahLst/>
            <a:cxnLst/>
            <a:rect r="r" b="b" t="t" l="l"/>
            <a:pathLst>
              <a:path h="11735032" w="5398115">
                <a:moveTo>
                  <a:pt x="0" y="0"/>
                </a:moveTo>
                <a:lnTo>
                  <a:pt x="5398115" y="0"/>
                </a:lnTo>
                <a:lnTo>
                  <a:pt x="5398115" y="11735032"/>
                </a:lnTo>
                <a:lnTo>
                  <a:pt x="0" y="1173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000125"/>
            <a:ext cx="11132673" cy="877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6"/>
              </a:lnSpc>
            </a:pPr>
            <a:r>
              <a:rPr lang="en-US" b="true" sz="5489" spc="-54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사전투표율과 본투표율의 격차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7750" y="2971800"/>
            <a:ext cx="11423809" cy="623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“가장 특이한 현상은 당일투표와 사전투표 간 극단적인 득표율 괴리이다.</a:t>
            </a:r>
          </a:p>
          <a:p>
            <a:pPr algn="l">
              <a:lnSpc>
                <a:spcPts val="3100"/>
              </a:lnSpc>
            </a:pP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이번 대선에서 전체 투표율은 79.4%, 사전투표율은 34.74%로 나타났다. </a:t>
            </a: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따라서 당일투표율은 44.66%로서 사전투표율에 비해 9.92% 많다.</a:t>
            </a:r>
          </a:p>
          <a:p>
            <a:pPr algn="l">
              <a:lnSpc>
                <a:spcPts val="3100"/>
              </a:lnSpc>
            </a:pP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제1후보(이재명)는 당일투표에서 37.96%를 득표하였으나, 사전투표에서는 63.72%를 득표했다. </a:t>
            </a: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제2후보(김문수)는 당일투표에서 53.00%를 득표한 반면, 사전투표에서는 26.44%를 기록했다. </a:t>
            </a: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전체 득표율은 제1후보 49.42%, 제2후보 41.15%로 집계되었다. </a:t>
            </a:r>
          </a:p>
          <a:p>
            <a:pPr algn="l">
              <a:lnSpc>
                <a:spcPts val="3100"/>
              </a:lnSpc>
            </a:pP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즉, 제2후보는 상대적으로 비중이 큰 당일투표에서 15% 이상 이겼지만, </a:t>
            </a: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사전투표에서 37% 이상 큰 격차로 져서, 결과적으로 8.27% 차이로 패배한 것으로 분석된다.</a:t>
            </a:r>
          </a:p>
          <a:p>
            <a:pPr algn="l">
              <a:lnSpc>
                <a:spcPts val="3100"/>
              </a:lnSpc>
            </a:pP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동일한 유권자 집단을 대상으로 불과 며칠 차이로 진행된 두 투표에서 양측 간 득표율 격차가 </a:t>
            </a: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최대 27.28%p에 이르는 것은 통계적으로 거의 찾아보기 어려운 이례적 현상이다.”</a:t>
            </a:r>
          </a:p>
          <a:p>
            <a:pPr algn="l">
              <a:lnSpc>
                <a:spcPts val="3100"/>
              </a:lnSpc>
            </a:pPr>
          </a:p>
          <a:p>
            <a:pPr algn="l">
              <a:lnSpc>
                <a:spcPts val="310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- 국제선거감시단 (IEMT) 6.5 성명서 발췌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6713220"/>
          </a:xfrm>
          <a:custGeom>
            <a:avLst/>
            <a:gdLst/>
            <a:ahLst/>
            <a:cxnLst/>
            <a:rect r="r" b="b" t="t" l="l"/>
            <a:pathLst>
              <a:path h="6713220" w="18288000">
                <a:moveTo>
                  <a:pt x="0" y="0"/>
                </a:moveTo>
                <a:lnTo>
                  <a:pt x="18288000" y="0"/>
                </a:lnTo>
                <a:lnTo>
                  <a:pt x="18288000" y="6713220"/>
                </a:lnTo>
                <a:lnTo>
                  <a:pt x="0" y="6713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6" r="0" b="-18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713220"/>
            <a:ext cx="18288000" cy="3573780"/>
          </a:xfrm>
          <a:custGeom>
            <a:avLst/>
            <a:gdLst/>
            <a:ahLst/>
            <a:cxnLst/>
            <a:rect r="r" b="b" t="t" l="l"/>
            <a:pathLst>
              <a:path h="3573780" w="18288000">
                <a:moveTo>
                  <a:pt x="0" y="0"/>
                </a:moveTo>
                <a:lnTo>
                  <a:pt x="18288000" y="0"/>
                </a:lnTo>
                <a:lnTo>
                  <a:pt x="18288000" y="3573780"/>
                </a:lnTo>
                <a:lnTo>
                  <a:pt x="0" y="357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756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8484463" y="1893297"/>
            <a:ext cx="1319074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700688" y="1896618"/>
            <a:ext cx="4315093" cy="672559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800446" y="2486981"/>
            <a:ext cx="5931564" cy="4226239"/>
          </a:xfrm>
          <a:custGeom>
            <a:avLst/>
            <a:gdLst/>
            <a:ahLst/>
            <a:cxnLst/>
            <a:rect r="r" b="b" t="t" l="l"/>
            <a:pathLst>
              <a:path h="4226239" w="5931564">
                <a:moveTo>
                  <a:pt x="0" y="0"/>
                </a:moveTo>
                <a:lnTo>
                  <a:pt x="5931564" y="0"/>
                </a:lnTo>
                <a:lnTo>
                  <a:pt x="5931564" y="4226239"/>
                </a:lnTo>
                <a:lnTo>
                  <a:pt x="0" y="4226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7750" y="1000125"/>
            <a:ext cx="5826834" cy="1745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-54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투표율 조작 의혹</a:t>
            </a:r>
          </a:p>
          <a:p>
            <a:pPr algn="l">
              <a:lnSpc>
                <a:spcPts val="691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840733" y="1478787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6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 부정선거방지대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00446" y="7092155"/>
            <a:ext cx="6085551" cy="914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실시간으로</a:t>
            </a:r>
            <a:r>
              <a:rPr lang="en-US" sz="1899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지역별 투표율을 나타내는 통계에서 반복적으로 투표율과 투표자 수가 줄어드는 현상이 포착되었다. 이는 정상적인 시스템 운영에서는 일어날 수 없는 일이다.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15721" y="9556555"/>
            <a:ext cx="16656559" cy="322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* </a:t>
            </a:r>
            <a:r>
              <a:rPr lang="en-US" sz="200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본 문서는 언론 제보 및 시민들의 주장 및 제공자료에 근거하여 작성된 것으로, 특정 기관이나 개인을 비방할 의도는 전혀 없습니다.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118787" y="8707937"/>
            <a:ext cx="3896994" cy="29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198389" cy="2771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47750" y="1819275"/>
            <a:ext cx="11924991" cy="280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 spc="-10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이 사건은 헌법 및 공직선거법이 보장하는 </a:t>
            </a:r>
          </a:p>
          <a:p>
            <a:pPr algn="l">
              <a:lnSpc>
                <a:spcPts val="5606"/>
              </a:lnSpc>
            </a:pPr>
            <a:r>
              <a:rPr lang="en-US" sz="4004" spc="-10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‘1인 1표’의</a:t>
            </a:r>
            <a:r>
              <a:rPr lang="en-US" b="true" sz="4004" spc="-100" u="non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원칙</a:t>
            </a:r>
            <a:r>
              <a:rPr lang="en-US" sz="4004" spc="-10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에 위배되는 행위로, </a:t>
            </a:r>
          </a:p>
          <a:p>
            <a:pPr algn="l">
              <a:lnSpc>
                <a:spcPts val="5606"/>
              </a:lnSpc>
            </a:pPr>
            <a:r>
              <a:rPr lang="en-US" sz="4004" spc="-10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공직선거의 정당성과 공정성을 심각하게</a:t>
            </a:r>
            <a:r>
              <a:rPr lang="en-US" sz="4004" spc="-10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침해할 우려가 있다.</a:t>
            </a:r>
          </a:p>
          <a:p>
            <a:pPr algn="l">
              <a:lnSpc>
                <a:spcPts val="560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47750" y="4866213"/>
            <a:ext cx="8069495" cy="3619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대한민국 헌법 제1조</a:t>
            </a: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제2항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"대한민국의 주권은 국민에게 있고, 모든 권력은 국민으로부터 나온다."</a:t>
            </a: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→ 이 조항을 근거로, 선거는 국민의 주권행사 수단임.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3472"/>
              </a:lnSpc>
            </a:pP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공직선거법 제6조 제1항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“선거인은 1개의 선거에서 1번만 투표할 수 있다.”</a:t>
            </a: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→ 일명 “1인 1표 원칙(on</a:t>
            </a: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e person, one vote)”이라고 불림.</a:t>
            </a:r>
          </a:p>
          <a:p>
            <a:pPr algn="l">
              <a:lnSpc>
                <a:spcPts val="241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910186" y="4866322"/>
            <a:ext cx="4874074" cy="208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27"/>
              </a:lnSpc>
              <a:spcBef>
                <a:spcPct val="0"/>
              </a:spcBef>
            </a:pPr>
            <a:r>
              <a:rPr lang="en-US" sz="2203" spc="-66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“원래는 대리 투표한 투표지는</a:t>
            </a:r>
            <a:r>
              <a:rPr lang="en-US" sz="2203" spc="-66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모두 무효 처리가 돼야 되는데요. 현재 투표함에 투입돼서 누구 것인지 확인을 할 수 없는 상황입니다. </a:t>
            </a:r>
          </a:p>
          <a:p>
            <a:pPr algn="just">
              <a:lnSpc>
                <a:spcPts val="3327"/>
              </a:lnSpc>
              <a:spcBef>
                <a:spcPct val="0"/>
              </a:spcBef>
            </a:pPr>
            <a:r>
              <a:rPr lang="en-US" sz="2203" spc="-66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그래서 무효 처리가 좀 불가능해서 유효 처리가 될 예정입니다.”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55510" y="7281486"/>
            <a:ext cx="4922269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  <a:spcBef>
                <a:spcPct val="0"/>
              </a:spcBef>
            </a:pPr>
            <a:r>
              <a:rPr lang="en-US" sz="1599" spc="102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- 선관위</a:t>
            </a:r>
            <a:r>
              <a:rPr lang="en-US" sz="1599" spc="102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 사무원 김일환 YTN 인터뷰 발췌</a:t>
            </a:r>
          </a:p>
          <a:p>
            <a:pPr algn="ctr">
              <a:lnSpc>
                <a:spcPts val="2415"/>
              </a:lnSpc>
              <a:spcBef>
                <a:spcPct val="0"/>
              </a:spcBef>
            </a:pPr>
            <a:r>
              <a:rPr lang="en-US" sz="1599" spc="102" u="sng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  <a:hlinkClick r:id="rId3" tooltip="https://www.ytn.co.kr/_ln/0103_202506021153027788"/>
              </a:rPr>
              <a:t>&gt;&gt;기사 보기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93896" y="848671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5" y="0"/>
                </a:lnTo>
                <a:lnTo>
                  <a:pt x="3969315" y="4059503"/>
                </a:lnTo>
                <a:lnTo>
                  <a:pt x="0" y="405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" r="0" b="-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93896" y="5374924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5" y="0"/>
                </a:lnTo>
                <a:lnTo>
                  <a:pt x="3969315" y="4059502"/>
                </a:lnTo>
                <a:lnTo>
                  <a:pt x="0" y="405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53672" y="848671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6" y="0"/>
                </a:lnTo>
                <a:lnTo>
                  <a:pt x="3969316" y="4059503"/>
                </a:lnTo>
                <a:lnTo>
                  <a:pt x="0" y="405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53672" y="5374924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6" y="0"/>
                </a:lnTo>
                <a:lnTo>
                  <a:pt x="3969316" y="4059502"/>
                </a:lnTo>
                <a:lnTo>
                  <a:pt x="0" y="405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6" id="6">
            <a:hlinkClick r:id="rId4" tooltip="https://www.chosun.com/national/court_law/2025/06/01/VTJIF7EGSRBS5GOE2QVBP6NSQM/"/>
          </p:cNvPr>
          <p:cNvSpPr/>
          <p:nvPr/>
        </p:nvSpPr>
        <p:spPr>
          <a:xfrm flipH="false" flipV="false" rot="0">
            <a:off x="9710673" y="1028700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38250" y="3965556"/>
            <a:ext cx="7193457" cy="1837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96"/>
              </a:lnSpc>
            </a:pPr>
            <a:r>
              <a:rPr lang="en-US" b="true" sz="5700" spc="-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선거관리원 대리투표 사건</a:t>
            </a:r>
          </a:p>
          <a:p>
            <a:pPr algn="just">
              <a:lnSpc>
                <a:spcPts val="7296"/>
              </a:lnSpc>
            </a:pPr>
            <a:r>
              <a:rPr lang="en-US" b="true" sz="5700" spc="-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관련기사 및 언론보도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24376" y="3821834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 해당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24376" y="8213163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89833" y="8213163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89833" y="3821834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 영상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36049" y="314815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조선일보 기사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6049" y="753948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중앙일보 기사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01506" y="753948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연합뉴스 기사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01215" y="3148155"/>
            <a:ext cx="3074230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채널A Youtube 영상</a:t>
            </a:r>
          </a:p>
        </p:txBody>
      </p:sp>
      <p:sp>
        <p:nvSpPr>
          <p:cNvPr name="Freeform 16" id="16">
            <a:hlinkClick r:id="rId5" tooltip="https://www.youtube.com/watch?v=VzoIxDHq8fM"/>
          </p:cNvPr>
          <p:cNvSpPr/>
          <p:nvPr/>
        </p:nvSpPr>
        <p:spPr>
          <a:xfrm flipH="false" flipV="false" rot="0">
            <a:off x="14170449" y="1028700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>
            <a:hlinkClick r:id="rId6" tooltip="https://www.joongang.co.kr/article/25340527"/>
          </p:cNvPr>
          <p:cNvSpPr/>
          <p:nvPr/>
        </p:nvSpPr>
        <p:spPr>
          <a:xfrm flipH="false" flipV="false" rot="0">
            <a:off x="9710673" y="5460873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>
            <a:hlinkClick r:id="rId7" tooltip="https://www.mk.co.kr/news/politics/11332217"/>
          </p:cNvPr>
          <p:cNvSpPr/>
          <p:nvPr/>
        </p:nvSpPr>
        <p:spPr>
          <a:xfrm flipH="false" flipV="false" rot="0">
            <a:off x="14170449" y="5460873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4614862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0"/>
            <a:ext cx="5401565" cy="10287000"/>
          </a:xfrm>
          <a:custGeom>
            <a:avLst/>
            <a:gdLst/>
            <a:ahLst/>
            <a:cxnLst/>
            <a:rect r="r" b="b" t="t" l="l"/>
            <a:pathLst>
              <a:path h="10287000" w="5401565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" r="0" b="-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750" y="1704975"/>
            <a:ext cx="8736983" cy="174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b="true" sz="5400" spc="-54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신촌 투표용지 반출 사건</a:t>
            </a:r>
          </a:p>
          <a:p>
            <a:pPr algn="l">
              <a:lnSpc>
                <a:spcPts val="6912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47750" y="4999889"/>
            <a:ext cx="10761272" cy="3348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제21대 대통령선거 사전투표 첫날인 5월 29일,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서울 서대문구 신촌동 사전투표소 인근에서 투표용지가 외부로 반출되는 정황이 확인됐다.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한 유튜브 채널의 생중계 영상에는 일부 시민들이 투표소 밖에서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투표용지와 회송용 봉투를 소지한 채 이동하는 장면이 포착됐다.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Freeform 7" id="7">
            <a:hlinkClick r:id="rId5" tooltip="https://www.yna.co.kr/view/AKR20250529147152004"/>
          </p:cNvPr>
          <p:cNvSpPr/>
          <p:nvPr/>
        </p:nvSpPr>
        <p:spPr>
          <a:xfrm flipH="false" flipV="false" rot="5400000">
            <a:off x="10880831" y="1670289"/>
            <a:ext cx="10287000" cy="6946422"/>
          </a:xfrm>
          <a:custGeom>
            <a:avLst/>
            <a:gdLst/>
            <a:ahLst/>
            <a:cxnLst/>
            <a:rect r="r" b="b" t="t" l="l"/>
            <a:pathLst>
              <a:path h="6946422" w="10287000">
                <a:moveTo>
                  <a:pt x="0" y="0"/>
                </a:moveTo>
                <a:lnTo>
                  <a:pt x="10287000" y="0"/>
                </a:lnTo>
                <a:lnTo>
                  <a:pt x="10287000" y="6946422"/>
                </a:lnTo>
                <a:lnTo>
                  <a:pt x="0" y="6946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 l="0" t="-225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8389" cy="279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282613" y="-3644562"/>
            <a:ext cx="8761821" cy="11682428"/>
          </a:xfrm>
          <a:custGeom>
            <a:avLst/>
            <a:gdLst/>
            <a:ahLst/>
            <a:cxnLst/>
            <a:rect r="r" b="b" t="t" l="l"/>
            <a:pathLst>
              <a:path h="11682428" w="8761821">
                <a:moveTo>
                  <a:pt x="0" y="0"/>
                </a:moveTo>
                <a:lnTo>
                  <a:pt x="8761822" y="0"/>
                </a:lnTo>
                <a:lnTo>
                  <a:pt x="8761822" y="11682428"/>
                </a:lnTo>
                <a:lnTo>
                  <a:pt x="0" y="1168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7750" y="2834189"/>
            <a:ext cx="8908170" cy="688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 spc="-4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투표용지 외부 반출은 위법의 소지가 있다.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7750" y="4866213"/>
            <a:ext cx="9634908" cy="2704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공직선거법 제157조</a:t>
            </a: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제6항</a:t>
            </a: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– 투표용지 반출 금지</a:t>
            </a: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“누구든지 투표용지를 투표소 밖으로 반출하거나 이를 반출하게 하여서는 아니 된다.”</a:t>
            </a: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→ 유권자가 “기표 전 투표용지를 소지한 채 투표소 밖으로 외출(식사 등)”한 것은 명백히 반출 행위에 해당함.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3472"/>
              </a:lnSpc>
            </a:pPr>
            <a:r>
              <a:rPr lang="en-US" sz="229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위반 시 처벌</a:t>
            </a:r>
          </a:p>
          <a:p>
            <a:pPr algn="l">
              <a:lnSpc>
                <a:spcPts val="2415"/>
              </a:lnSpc>
            </a:pP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공직선거법 제244조에 따라 → 1년 이상 10년</a:t>
            </a:r>
            <a:r>
              <a:rPr lang="en-US" sz="159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이하 징역 또는 벌금.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2415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93896" y="848671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5" y="0"/>
                </a:lnTo>
                <a:lnTo>
                  <a:pt x="3969315" y="4059503"/>
                </a:lnTo>
                <a:lnTo>
                  <a:pt x="0" y="405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" r="0" b="-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93896" y="5374924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5" y="0"/>
                </a:lnTo>
                <a:lnTo>
                  <a:pt x="3969315" y="4059502"/>
                </a:lnTo>
                <a:lnTo>
                  <a:pt x="0" y="405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53672" y="848671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6" y="0"/>
                </a:lnTo>
                <a:lnTo>
                  <a:pt x="3969316" y="4059503"/>
                </a:lnTo>
                <a:lnTo>
                  <a:pt x="0" y="4059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53672" y="5374924"/>
            <a:ext cx="3969316" cy="4059503"/>
          </a:xfrm>
          <a:custGeom>
            <a:avLst/>
            <a:gdLst/>
            <a:ahLst/>
            <a:cxnLst/>
            <a:rect r="r" b="b" t="t" l="l"/>
            <a:pathLst>
              <a:path h="4059503" w="3969316">
                <a:moveTo>
                  <a:pt x="0" y="0"/>
                </a:moveTo>
                <a:lnTo>
                  <a:pt x="3969316" y="0"/>
                </a:lnTo>
                <a:lnTo>
                  <a:pt x="3969316" y="4059502"/>
                </a:lnTo>
                <a:lnTo>
                  <a:pt x="0" y="405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" r="0" b="-78"/>
            </a:stretch>
          </a:blipFill>
        </p:spPr>
      </p:sp>
      <p:sp>
        <p:nvSpPr>
          <p:cNvPr name="Freeform 6" id="6">
            <a:hlinkClick r:id="rId4" tooltip="https://www.donga.com/news/Politics/article/all/20250529/131713492/1"/>
          </p:cNvPr>
          <p:cNvSpPr/>
          <p:nvPr/>
        </p:nvSpPr>
        <p:spPr>
          <a:xfrm flipH="false" flipV="false" rot="0">
            <a:off x="9710673" y="1028700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38250" y="3965553"/>
            <a:ext cx="7555646" cy="1837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96"/>
              </a:lnSpc>
            </a:pPr>
            <a:r>
              <a:rPr lang="en-US" b="true" sz="5700" spc="-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신촌 투표용지 반출 사건</a:t>
            </a:r>
          </a:p>
          <a:p>
            <a:pPr algn="just">
              <a:lnSpc>
                <a:spcPts val="7296"/>
              </a:lnSpc>
            </a:pPr>
            <a:r>
              <a:rPr lang="en-US" b="true" sz="5700" spc="-57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관련기사 및 언론보도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24376" y="3821834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 해당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24376" y="8213163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89833" y="8213163"/>
            <a:ext cx="3896994" cy="603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기사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89833" y="3821834"/>
            <a:ext cx="3896994" cy="908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해당 영상</a:t>
            </a: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링크를 </a:t>
            </a:r>
          </a:p>
          <a:p>
            <a:pPr algn="ctr">
              <a:lnSpc>
                <a:spcPts val="2415"/>
              </a:lnSpc>
            </a:pPr>
            <a:r>
              <a:rPr lang="en-US" sz="1599" spc="102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보실 수 있습니다.</a:t>
            </a:r>
          </a:p>
          <a:p>
            <a:pPr algn="ctr">
              <a:lnSpc>
                <a:spcPts val="241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336049" y="314815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동아일보 기사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6049" y="753948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중앙일보 기사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01506" y="7539485"/>
            <a:ext cx="2873647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연합뉴스 기사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01215" y="3148155"/>
            <a:ext cx="3074230" cy="46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2704" spc="-18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MBN Youtube 영상</a:t>
            </a:r>
          </a:p>
        </p:txBody>
      </p:sp>
      <p:sp>
        <p:nvSpPr>
          <p:cNvPr name="Freeform 16" id="16">
            <a:hlinkClick r:id="rId5" tooltip="https://www.youtube.com/watch?v=WKprRt5N4HM"/>
          </p:cNvPr>
          <p:cNvSpPr/>
          <p:nvPr/>
        </p:nvSpPr>
        <p:spPr>
          <a:xfrm flipH="false" flipV="false" rot="0">
            <a:off x="14170449" y="1028700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>
            <a:hlinkClick r:id="rId6" tooltip="https://www.joongang.co.kr/article/25339915"/>
          </p:cNvPr>
          <p:cNvSpPr/>
          <p:nvPr/>
        </p:nvSpPr>
        <p:spPr>
          <a:xfrm flipH="false" flipV="false" rot="0">
            <a:off x="9710673" y="5460873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>
            <a:hlinkClick r:id="rId7" tooltip="https://www.yna.co.kr/view/AKR20250529147152004"/>
          </p:cNvPr>
          <p:cNvSpPr/>
          <p:nvPr/>
        </p:nvSpPr>
        <p:spPr>
          <a:xfrm flipH="false" flipV="false" rot="0">
            <a:off x="14170449" y="5460873"/>
            <a:ext cx="2135762" cy="2135762"/>
          </a:xfrm>
          <a:custGeom>
            <a:avLst/>
            <a:gdLst/>
            <a:ahLst/>
            <a:cxnLst/>
            <a:rect r="r" b="b" t="t" l="l"/>
            <a:pathLst>
              <a:path h="2135762" w="2135762">
                <a:moveTo>
                  <a:pt x="0" y="0"/>
                </a:moveTo>
                <a:lnTo>
                  <a:pt x="2135762" y="0"/>
                </a:lnTo>
                <a:lnTo>
                  <a:pt x="2135762" y="2135762"/>
                </a:lnTo>
                <a:lnTo>
                  <a:pt x="0" y="2135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886435" cy="10287000"/>
          </a:xfrm>
          <a:custGeom>
            <a:avLst/>
            <a:gdLst/>
            <a:ahLst/>
            <a:cxnLst/>
            <a:rect r="r" b="b" t="t" l="l"/>
            <a:pathLst>
              <a:path h="10287000" w="12886435">
                <a:moveTo>
                  <a:pt x="0" y="0"/>
                </a:moveTo>
                <a:lnTo>
                  <a:pt x="12886435" y="0"/>
                </a:lnTo>
                <a:lnTo>
                  <a:pt x="12886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4" r="0" b="-264"/>
            </a:stretch>
          </a:blipFill>
        </p:spPr>
      </p:sp>
      <p:sp>
        <p:nvSpPr>
          <p:cNvPr name="AutoShape 3" id="3"/>
          <p:cNvSpPr/>
          <p:nvPr/>
        </p:nvSpPr>
        <p:spPr>
          <a:xfrm flipH="true">
            <a:off x="1047750" y="4614862"/>
            <a:ext cx="1057757" cy="0"/>
          </a:xfrm>
          <a:prstGeom prst="line">
            <a:avLst/>
          </a:prstGeom>
          <a:ln cap="flat" w="28575">
            <a:solidFill>
              <a:srgbClr val="A6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2886435" y="0"/>
            <a:ext cx="5401565" cy="10287000"/>
          </a:xfrm>
          <a:custGeom>
            <a:avLst/>
            <a:gdLst/>
            <a:ahLst/>
            <a:cxnLst/>
            <a:rect r="r" b="b" t="t" l="l"/>
            <a:pathLst>
              <a:path h="10287000" w="5401565">
                <a:moveTo>
                  <a:pt x="0" y="0"/>
                </a:moveTo>
                <a:lnTo>
                  <a:pt x="5401565" y="0"/>
                </a:lnTo>
                <a:lnTo>
                  <a:pt x="540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" r="0" b="-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05692" y="0"/>
            <a:ext cx="9482308" cy="10287000"/>
          </a:xfrm>
          <a:custGeom>
            <a:avLst/>
            <a:gdLst/>
            <a:ahLst/>
            <a:cxnLst/>
            <a:rect r="r" b="b" t="t" l="l"/>
            <a:pathLst>
              <a:path h="10287000" w="9482308">
                <a:moveTo>
                  <a:pt x="0" y="0"/>
                </a:moveTo>
                <a:lnTo>
                  <a:pt x="9482308" y="0"/>
                </a:lnTo>
                <a:lnTo>
                  <a:pt x="94823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</a:blip>
            <a:stretch>
              <a:fillRect l="0" t="0" r="0" b="-3694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47750" y="1704975"/>
            <a:ext cx="8736983" cy="2565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사전투표 회송용 봉투에</a:t>
            </a:r>
          </a:p>
          <a:p>
            <a:pPr algn="l">
              <a:lnSpc>
                <a:spcPts val="6784"/>
              </a:lnSpc>
            </a:pPr>
            <a:r>
              <a:rPr lang="en-US" b="true" sz="5300" spc="-53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들어있던 기표된 용지</a:t>
            </a:r>
          </a:p>
          <a:p>
            <a:pPr algn="l">
              <a:lnSpc>
                <a:spcPts val="678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47750" y="4999889"/>
            <a:ext cx="5934200" cy="3768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5월 30일 오전 7시 10분경, 용인시 수지구 성복동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주민센터에 설치된 사전투표소에서 선거참관인이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"회송용 봉투에서 이재명 후보에게 기표된 투표지가 반으로 접힌 채 나왔다"며 112에 신고했다. 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이 신고는 한 유권자가 자신의 회송용 봉투 안에서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기표된 투표지를 발견하고, 이를 선거참관인에게 </a:t>
            </a:r>
          </a:p>
          <a:p>
            <a:pPr algn="just">
              <a:lnSpc>
                <a:spcPts val="3359"/>
              </a:lnSpc>
            </a:pPr>
            <a:r>
              <a:rPr lang="en-US" sz="2400" spc="-60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알리면서 즉시 접수되었다.</a:t>
            </a: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649349"/>
            <a:ext cx="6795220" cy="6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spc="-47">
                <a:solidFill>
                  <a:srgbClr val="ABABAB"/>
                </a:solidFill>
                <a:latin typeface="Pretendard"/>
                <a:ea typeface="Pretendard"/>
                <a:cs typeface="Pretendard"/>
                <a:sym typeface="Pretendard"/>
              </a:rPr>
              <a:t>관외사전투표의 경우, 주민등록지 외의 지역에서 투표한 유권자는 </a:t>
            </a:r>
          </a:p>
          <a:p>
            <a:pPr algn="l">
              <a:lnSpc>
                <a:spcPts val="2660"/>
              </a:lnSpc>
            </a:pPr>
            <a:r>
              <a:rPr lang="en-US" sz="1900" spc="-47">
                <a:solidFill>
                  <a:srgbClr val="ABABAB"/>
                </a:solidFill>
                <a:latin typeface="Pretendard"/>
                <a:ea typeface="Pretendard"/>
                <a:cs typeface="Pretendard"/>
                <a:sym typeface="Pretendard"/>
              </a:rPr>
              <a:t>투표지를 회송용 봉투에 넣어 지정된 주소지로 발송하게 되어 있다.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0990" y="-57150"/>
            <a:ext cx="8347010" cy="10415946"/>
            <a:chOff x="0" y="0"/>
            <a:chExt cx="2198389" cy="27432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8389" cy="2743295"/>
            </a:xfrm>
            <a:custGeom>
              <a:avLst/>
              <a:gdLst/>
              <a:ahLst/>
              <a:cxnLst/>
              <a:rect r="r" b="b" t="t" l="l"/>
              <a:pathLst>
                <a:path h="2743295" w="2198389">
                  <a:moveTo>
                    <a:pt x="0" y="0"/>
                  </a:moveTo>
                  <a:lnTo>
                    <a:pt x="2198389" y="0"/>
                  </a:lnTo>
                  <a:lnTo>
                    <a:pt x="2198389" y="2743295"/>
                  </a:lnTo>
                  <a:lnTo>
                    <a:pt x="0" y="2743295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8400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98389" cy="27909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282613" y="-3644562"/>
            <a:ext cx="8761821" cy="11682428"/>
          </a:xfrm>
          <a:custGeom>
            <a:avLst/>
            <a:gdLst/>
            <a:ahLst/>
            <a:cxnLst/>
            <a:rect r="r" b="b" t="t" l="l"/>
            <a:pathLst>
              <a:path h="11682428" w="8761821">
                <a:moveTo>
                  <a:pt x="0" y="0"/>
                </a:moveTo>
                <a:lnTo>
                  <a:pt x="8761822" y="0"/>
                </a:lnTo>
                <a:lnTo>
                  <a:pt x="8761822" y="11682428"/>
                </a:lnTo>
                <a:lnTo>
                  <a:pt x="0" y="1168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4180816" cy="10287000"/>
          </a:xfrm>
          <a:custGeom>
            <a:avLst/>
            <a:gdLst/>
            <a:ahLst/>
            <a:cxnLst/>
            <a:rect r="r" b="b" t="t" l="l"/>
            <a:pathLst>
              <a:path h="10287000" w="14180816">
                <a:moveTo>
                  <a:pt x="0" y="0"/>
                </a:moveTo>
                <a:lnTo>
                  <a:pt x="14180816" y="0"/>
                </a:lnTo>
                <a:lnTo>
                  <a:pt x="141808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627075" y="3221480"/>
            <a:ext cx="3632225" cy="626373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47750" y="2834189"/>
            <a:ext cx="8908170" cy="688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 spc="-40" b="true">
                <a:solidFill>
                  <a:srgbClr val="FFFFFF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이미 기표된 투표용지 위법 여지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7750" y="4765921"/>
            <a:ext cx="11367195" cy="3447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2299" spc="-57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공직선거법 제230조(허위투표</a:t>
            </a:r>
            <a:r>
              <a:rPr lang="en-US" sz="2299" spc="-57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 및 대리투표죄)</a:t>
            </a:r>
          </a:p>
          <a:p>
            <a:pPr algn="l">
              <a:lnSpc>
                <a:spcPts val="2415"/>
              </a:lnSpc>
            </a:pPr>
            <a:r>
              <a:rPr lang="en-US" sz="1599" spc="-3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제1항: “자기가 아닌 타인을 가장하여 투표하거나, 2회 이상 투표한 자는 3년 이상 또는 600만 원 이하의 벌금에 처한다.”</a:t>
            </a:r>
          </a:p>
          <a:p>
            <a:pPr algn="l">
              <a:lnSpc>
                <a:spcPts val="2415"/>
              </a:lnSpc>
            </a:pPr>
            <a:r>
              <a:rPr lang="en-US" sz="1599" spc="-3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→ 이미 기표된 용지가 타인의 이름으로 나온 경우: 이 조항 적용 가능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3472"/>
              </a:lnSpc>
            </a:pPr>
            <a:r>
              <a:rPr lang="en-US" sz="2299" spc="-57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공직선거법 제234조(투표지 위조죄)</a:t>
            </a:r>
          </a:p>
          <a:p>
            <a:pPr algn="l">
              <a:lnSpc>
                <a:spcPts val="2415"/>
              </a:lnSpc>
            </a:pPr>
            <a:r>
              <a:rPr lang="en-US" sz="1599" spc="-39" b="true">
                <a:solidFill>
                  <a:srgbClr val="9FA0A4"/>
                </a:solidFill>
                <a:latin typeface="Pretendard Bold"/>
                <a:ea typeface="Pretendard Bold"/>
                <a:cs typeface="Pretendard Bold"/>
                <a:sym typeface="Pretendard Bold"/>
              </a:rPr>
              <a:t>“</a:t>
            </a:r>
            <a:r>
              <a:rPr lang="en-US" sz="1599" spc="-3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투표지를 위조 또는 변조하거나 위조 또는 변조한 투표지를 사용한 사람은 5년 이하의 징역 또는 1천만 원 이하의 벌금에 처한다.”</a:t>
            </a:r>
          </a:p>
          <a:p>
            <a:pPr algn="l">
              <a:lnSpc>
                <a:spcPts val="2415"/>
              </a:lnSpc>
            </a:pPr>
            <a:r>
              <a:rPr lang="en-US" sz="1599" spc="-3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→</a:t>
            </a:r>
            <a:r>
              <a:rPr lang="en-US" sz="1599" spc="-39">
                <a:solidFill>
                  <a:srgbClr val="9FA0A4"/>
                </a:solidFill>
                <a:latin typeface="Pretendard"/>
                <a:ea typeface="Pretendard"/>
                <a:cs typeface="Pretendard"/>
                <a:sym typeface="Pretendard"/>
              </a:rPr>
              <a:t>  사전 기표된 용지가 외부에서 제작되어 들어왔다면: 중범죄에 해당</a:t>
            </a:r>
          </a:p>
          <a:p>
            <a:pPr algn="l">
              <a:lnSpc>
                <a:spcPts val="2415"/>
              </a:lnSpc>
            </a:pPr>
          </a:p>
          <a:p>
            <a:pPr algn="l">
              <a:lnSpc>
                <a:spcPts val="3472"/>
              </a:lnSpc>
            </a:pPr>
          </a:p>
          <a:p>
            <a:pPr algn="l">
              <a:lnSpc>
                <a:spcPts val="2415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3494690" y="9617882"/>
            <a:ext cx="3896994" cy="29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15"/>
              </a:lnSpc>
            </a:pP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*슬라이드 쇼 후 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클릭하면</a:t>
            </a:r>
            <a:r>
              <a:rPr lang="en-US" sz="1599">
                <a:solidFill>
                  <a:srgbClr val="929292"/>
                </a:solidFill>
                <a:latin typeface="Pretendard"/>
                <a:ea typeface="Pretendard"/>
                <a:cs typeface="Pretendard"/>
                <a:sym typeface="Pretendard"/>
              </a:rPr>
              <a:t> 영상을 볼 수 있습니다.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55677" y="2758941"/>
            <a:ext cx="5175048" cy="27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65"/>
              </a:lnSpc>
              <a:spcBef>
                <a:spcPct val="0"/>
              </a:spcBef>
            </a:pPr>
            <a:r>
              <a:rPr lang="en-US" sz="1500" spc="-15">
                <a:solidFill>
                  <a:srgbClr val="FFFFFF"/>
                </a:solidFill>
                <a:latin typeface="Pretendard"/>
                <a:ea typeface="Pretendard"/>
                <a:cs typeface="Pretendard"/>
                <a:sym typeface="Pretendard"/>
              </a:rPr>
              <a:t>자료 제공 - 선거 개표 참관인 및 부정선거방지대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DAGrP5FCsdw</dc:identifier>
  <dcterms:modified xsi:type="dcterms:W3CDTF">2011-08-01T06:04:30Z</dcterms:modified>
  <cp:revision>1</cp:revision>
  <dc:title>6.3 대선 (폰트 변경)</dc:title>
</cp:coreProperties>
</file>